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handoutMasterIdLst>
    <p:handoutMasterId r:id="rId42"/>
  </p:handoutMasterIdLst>
  <p:sldIdLst>
    <p:sldId id="256" r:id="rId3"/>
    <p:sldId id="294" r:id="rId4"/>
    <p:sldId id="296" r:id="rId5"/>
    <p:sldId id="460" r:id="rId6"/>
    <p:sldId id="382" r:id="rId7"/>
    <p:sldId id="459" r:id="rId8"/>
    <p:sldId id="380" r:id="rId9"/>
    <p:sldId id="390" r:id="rId10"/>
    <p:sldId id="423" r:id="rId11"/>
    <p:sldId id="425" r:id="rId12"/>
    <p:sldId id="471" r:id="rId13"/>
    <p:sldId id="462" r:id="rId15"/>
    <p:sldId id="463" r:id="rId16"/>
    <p:sldId id="391" r:id="rId17"/>
    <p:sldId id="381" r:id="rId18"/>
    <p:sldId id="472" r:id="rId19"/>
    <p:sldId id="383" r:id="rId20"/>
    <p:sldId id="475" r:id="rId21"/>
    <p:sldId id="384" r:id="rId22"/>
    <p:sldId id="476" r:id="rId23"/>
    <p:sldId id="385" r:id="rId24"/>
    <p:sldId id="466" r:id="rId25"/>
    <p:sldId id="386" r:id="rId26"/>
    <p:sldId id="478" r:id="rId27"/>
    <p:sldId id="387" r:id="rId28"/>
    <p:sldId id="468" r:id="rId29"/>
    <p:sldId id="388" r:id="rId30"/>
    <p:sldId id="479" r:id="rId31"/>
    <p:sldId id="493" r:id="rId32"/>
    <p:sldId id="494" r:id="rId33"/>
    <p:sldId id="495" r:id="rId34"/>
    <p:sldId id="525" r:id="rId35"/>
    <p:sldId id="526" r:id="rId36"/>
    <p:sldId id="514" r:id="rId37"/>
    <p:sldId id="520" r:id="rId38"/>
    <p:sldId id="513" r:id="rId39"/>
    <p:sldId id="511" r:id="rId40"/>
    <p:sldId id="512" r:id="rId41"/>
  </p:sldIdLst>
  <p:sldSz cx="12192000" cy="6858000"/>
  <p:notesSz cx="6858000" cy="9144000"/>
  <p:custDataLst>
    <p:tags r:id="rId47"/>
  </p:custDataLst>
  <p:defaultTextStyle>
    <a:defPPr>
      <a:defRPr lang="zh-CN"/>
    </a:defPPr>
    <a:lvl1pPr marL="0" lvl="0" indent="0" algn="l" defTabSz="4572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4572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4572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4572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4572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4572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4572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4572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4572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6" userDrawn="1">
          <p15:clr>
            <a:srgbClr val="A4A3A4"/>
          </p15:clr>
        </p15:guide>
        <p15:guide id="2" pos="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王壁希" initials="王"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339933"/>
    <a:srgbClr val="33CC33"/>
    <a:srgbClr val="FF9900"/>
    <a:srgbClr val="51002D"/>
    <a:srgbClr val="006600"/>
    <a:srgbClr val="080808"/>
    <a:srgbClr val="8A004E"/>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snapToObjects="1" showGuides="1">
      <p:cViewPr varScale="1">
        <p:scale>
          <a:sx n="98" d="100"/>
          <a:sy n="98" d="100"/>
        </p:scale>
        <p:origin x="82" y="125"/>
      </p:cViewPr>
      <p:guideLst>
        <p:guide orient="horz" pos="166"/>
        <p:guide/>
      </p:guideLst>
    </p:cSldViewPr>
  </p:slideViewPr>
  <p:notesTextViewPr>
    <p:cViewPr>
      <p:scale>
        <a:sx n="100" d="100"/>
        <a:sy n="100" d="100"/>
      </p:scale>
      <p:origin x="0" y="0"/>
    </p:cViewPr>
  </p:notesText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7" Type="http://schemas.openxmlformats.org/officeDocument/2006/relationships/tags" Target="tags/tag22.xml"/><Relationship Id="rId46" Type="http://schemas.openxmlformats.org/officeDocument/2006/relationships/commentAuthors" Target="commentAuthors.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handoutMaster" Target="handoutMasters/handoutMaster1.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7200"/>
          </a:xfrm>
          <a:prstGeom prst="rect">
            <a:avLst/>
          </a:prstGeom>
          <a:noFill/>
          <a:ln w="9525">
            <a:noFill/>
            <a:miter lim="800000"/>
          </a:ln>
        </p:spPr>
        <p:txBody>
          <a:bodyPr vert="horz" wrap="square" lIns="91440" tIns="45720" rIns="91440" bIns="45720" numCol="1" anchor="t" anchorCtr="0" compatLnSpc="1"/>
          <a:lstStyle>
            <a:lvl1pPr>
              <a:defRPr sz="1200"/>
            </a:lvl1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日期占位符 2"/>
          <p:cNvSpPr>
            <a:spLocks noGrp="1" noChangeArrowheads="1"/>
          </p:cNvSpPr>
          <p:nvPr>
            <p:ph type="dt" idx="1"/>
          </p:nvPr>
        </p:nvSpPr>
        <p:spPr bwMode="auto">
          <a:xfrm>
            <a:off x="3884613" y="0"/>
            <a:ext cx="2971800" cy="457200"/>
          </a:xfrm>
          <a:prstGeom prst="rect">
            <a:avLst/>
          </a:prstGeom>
          <a:noFill/>
          <a:ln w="9525">
            <a:noFill/>
            <a:miter lim="800000"/>
          </a:ln>
        </p:spPr>
        <p:txBody>
          <a:bodyPr vert="horz" wrap="square" lIns="91440" tIns="45720" rIns="91440" bIns="45720" numCol="1" anchor="t" anchorCtr="0" compatLnSpc="1"/>
          <a:lstStyle>
            <a:lvl1pPr algn="r">
              <a:defRPr/>
            </a:lvl1pPr>
          </a:lstStyle>
          <a:p>
            <a:pPr marL="0" marR="0" lvl="0" indent="0" algn="r" defTabSz="457200" rtl="0" eaLnBrk="1" fontAlgn="base" latinLnBrk="0" hangingPunct="1">
              <a:lnSpc>
                <a:spcPct val="100000"/>
              </a:lnSpc>
              <a:spcBef>
                <a:spcPct val="0"/>
              </a:spcBef>
              <a:spcAft>
                <a:spcPct val="0"/>
              </a:spcAft>
              <a:buClrTx/>
              <a:buSzTx/>
              <a:buFont typeface="Arial" panose="020B0604020202020204" pitchFamily="34" charset="0"/>
              <a:buNone/>
              <a:defRPr/>
            </a:pPr>
            <a:fld id="{A9534800-4675-4403-91B8-510C5E40EDF2}"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6868" name="幻灯片图像占位符 3"/>
          <p:cNvSpPr>
            <a:spLocks noGrp="1" noRot="1" noChangeAspect="1"/>
          </p:cNvSpPr>
          <p:nvPr>
            <p:ph type="sldImg" idx="2"/>
          </p:nvPr>
        </p:nvSpPr>
        <p:spPr>
          <a:xfrm>
            <a:off x="381000" y="685800"/>
            <a:ext cx="6096000" cy="3429000"/>
          </a:xfrm>
          <a:prstGeom prst="rect">
            <a:avLst/>
          </a:prstGeom>
          <a:noFill/>
          <a:ln w="9525">
            <a:noFill/>
          </a:ln>
        </p:spPr>
      </p:sp>
      <p:sp>
        <p:nvSpPr>
          <p:cNvPr id="2053" name="备注占位符 4"/>
          <p:cNvSpPr>
            <a:spLocks noGrp="1" noRot="1" noChangeAspect="1" noChangeArrowheads="1"/>
          </p:cNvSpPr>
          <p:nvPr/>
        </p:nvSpPr>
        <p:spPr bwMode="auto">
          <a:xfrm>
            <a:off x="685800" y="4343400"/>
            <a:ext cx="5486400" cy="4114800"/>
          </a:xfrm>
          <a:prstGeom prst="rect">
            <a:avLst/>
          </a:prstGeom>
          <a:noFill/>
          <a:ln w="9525">
            <a:noFill/>
            <a:miter lim="800000"/>
          </a:ln>
        </p:spPr>
        <p:txBody>
          <a:bodyPr anchor="ctr"/>
          <a:lstStyle/>
          <a:p>
            <a:pPr marL="0" marR="0" lvl="0" indent="0" algn="l" defTabSz="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页脚占位符 5"/>
          <p:cNvSpPr>
            <a:spLocks noGrp="1" noChangeArrowheads="1"/>
          </p:cNvSpPr>
          <p:nvPr>
            <p:ph type="ftr" sz="quarter" idx="4"/>
          </p:nvPr>
        </p:nvSpPr>
        <p:spPr bwMode="auto">
          <a:xfrm>
            <a:off x="0" y="8685213"/>
            <a:ext cx="2971800" cy="457200"/>
          </a:xfrm>
          <a:prstGeom prst="rect">
            <a:avLst/>
          </a:prstGeom>
          <a:noFill/>
          <a:ln w="9525">
            <a:noFill/>
            <a:miter lim="800000"/>
          </a:ln>
        </p:spPr>
        <p:txBody>
          <a:bodyPr vert="horz" wrap="square" lIns="91440" tIns="45720" rIns="91440" bIns="45720" numCol="1" anchor="b" anchorCtr="0" compatLnSpc="1"/>
          <a:lstStyle>
            <a:lvl1pPr>
              <a:defRPr sz="1200"/>
            </a:lvl1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幻灯片编号占位符 6"/>
          <p:cNvSpPr>
            <a:spLocks noGrp="1" noChangeArrowheads="1"/>
          </p:cNvSpPr>
          <p:nvPr>
            <p:ph type="sldNum" sz="quarter" idx="5"/>
          </p:nvPr>
        </p:nvSpPr>
        <p:spPr bwMode="auto">
          <a:xfrm>
            <a:off x="3884613" y="8685213"/>
            <a:ext cx="2971800" cy="457200"/>
          </a:xfrm>
          <a:prstGeom prst="rect">
            <a:avLst/>
          </a:prstGeom>
          <a:noFill/>
          <a:ln w="9525">
            <a:noFill/>
            <a:miter lim="800000"/>
          </a:ln>
        </p:spPr>
        <p:txBody>
          <a:bodyPr vert="horz" wrap="square" lIns="91440" tIns="45720" rIns="91440" bIns="45720" numCol="1" anchor="b" anchorCtr="0" compatLnSpc="1"/>
          <a:lstStyle/>
          <a:p>
            <a:pPr lvl="0" algn="r" eaLnBrk="1" hangingPunct="1"/>
            <a:fld id="{9A0DB2DC-4C9A-4742-B13C-FB6460FD3503}" type="slidenum">
              <a:rPr lang="zh-CN" altLang="en-US" dirty="0"/>
            </a:fld>
            <a:endParaRPr lang="zh-CN" altLang="en-US" sz="1200" dirty="0"/>
          </a:p>
        </p:txBody>
      </p:sp>
    </p:spTree>
  </p:cSld>
  <p:clrMap bg1="lt1" tx1="dk1" bg2="lt2" tx2="dk2" accent1="accent1" accent2="accent2" accent3="accent3" accent4="accent4" accent5="accent5" accent6="accent6" hlink="hlink" folHlink="folHlink"/>
  <p:hf sldNum="0"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marL="0" marR="0" lvl="0" indent="0" algn="r" defTabSz="457200" rtl="0" eaLnBrk="1" fontAlgn="base" latinLnBrk="0" hangingPunct="1">
              <a:lnSpc>
                <a:spcPct val="100000"/>
              </a:lnSpc>
              <a:spcBef>
                <a:spcPct val="0"/>
              </a:spcBef>
              <a:spcAft>
                <a:spcPct val="0"/>
              </a:spcAft>
              <a:buClrTx/>
              <a:buSzTx/>
              <a:buFont typeface="Arial" panose="020B0604020202020204" pitchFamily="34" charset="0"/>
              <a:buNone/>
              <a:defRPr/>
            </a:pPr>
            <a:fld id="{A9534800-4675-4403-91B8-510C5E40EDF2}"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1" fontAlgn="base" latinLnBrk="0" hangingPunct="1">
              <a:lnSpc>
                <a:spcPct val="110000"/>
              </a:lnSpc>
              <a:spcBef>
                <a:spcPts val="1800"/>
              </a:spcBef>
              <a:spcAft>
                <a:spcPct val="0"/>
              </a:spcAft>
              <a:buClr>
                <a:srgbClr val="805880"/>
              </a:buClr>
              <a:buSzPct val="70000"/>
              <a:buFont typeface="Wingdings 2" panose="05020102010507070707" pitchFamily="2" charset="2"/>
              <a:buNone/>
              <a:defRPr/>
            </a:pPr>
            <a:endParaRPr kumimoji="0" lang="zh-CN" altLang="en-US" sz="3200" b="0" i="0" u="none" strike="noStrike" kern="0" cap="none" spc="0" normalizeH="0" baseline="0" noProof="0" smtClean="0">
              <a:ln>
                <a:noFill/>
              </a:ln>
              <a:solidFill>
                <a:srgbClr val="7A0044"/>
              </a:solidFill>
              <a:effectLst/>
              <a:uLnTx/>
              <a:uFillTx/>
              <a:latin typeface="+mn-lt"/>
              <a:ea typeface="+mn-ea"/>
              <a:cs typeface="+mn-cs"/>
              <a:sym typeface="Arial" panose="020B0604020202020204" pitchFamily="34" charset="0"/>
            </a:endParaRPr>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914400" indent="-914400" algn="l" rtl="0" fontAlgn="base">
        <a:lnSpc>
          <a:spcPct val="90000"/>
        </a:lnSpc>
        <a:spcBef>
          <a:spcPct val="0"/>
        </a:spcBef>
        <a:spcAft>
          <a:spcPct val="0"/>
        </a:spcAft>
        <a:defRPr sz="3200" b="1">
          <a:solidFill>
            <a:schemeClr val="accent1"/>
          </a:solidFill>
          <a:latin typeface="+mj-lt"/>
          <a:ea typeface="+mj-ea"/>
          <a:cs typeface="+mj-cs"/>
          <a:sym typeface="Arial Black" panose="020B0A04020102020204" pitchFamily="34" charset="0"/>
        </a:defRPr>
      </a:lvl1pPr>
      <a:lvl2pPr marL="914400" indent="-914400" algn="l" rtl="0" fontAlgn="base">
        <a:lnSpc>
          <a:spcPct val="90000"/>
        </a:lnSpc>
        <a:spcBef>
          <a:spcPct val="0"/>
        </a:spcBef>
        <a:spcAft>
          <a:spcPct val="0"/>
        </a:spcAft>
        <a:defRPr sz="3200" b="1">
          <a:solidFill>
            <a:schemeClr val="accent1"/>
          </a:solidFill>
          <a:latin typeface="Arial Black" panose="020B0A04020102020204" pitchFamily="34" charset="0"/>
          <a:ea typeface="微软雅黑" panose="020B0503020204020204" pitchFamily="34" charset="-122"/>
          <a:sym typeface="Arial Black" panose="020B0A04020102020204" pitchFamily="34" charset="0"/>
        </a:defRPr>
      </a:lvl2pPr>
      <a:lvl3pPr marL="914400" indent="-914400" algn="l" rtl="0" fontAlgn="base">
        <a:lnSpc>
          <a:spcPct val="90000"/>
        </a:lnSpc>
        <a:spcBef>
          <a:spcPct val="0"/>
        </a:spcBef>
        <a:spcAft>
          <a:spcPct val="0"/>
        </a:spcAft>
        <a:defRPr sz="3200" b="1">
          <a:solidFill>
            <a:schemeClr val="accent1"/>
          </a:solidFill>
          <a:latin typeface="Arial Black" panose="020B0A04020102020204" pitchFamily="34" charset="0"/>
          <a:ea typeface="微软雅黑" panose="020B0503020204020204" pitchFamily="34" charset="-122"/>
          <a:sym typeface="Arial Black" panose="020B0A04020102020204" pitchFamily="34" charset="0"/>
        </a:defRPr>
      </a:lvl3pPr>
      <a:lvl4pPr marL="914400" indent="-914400" algn="l" rtl="0" fontAlgn="base">
        <a:lnSpc>
          <a:spcPct val="90000"/>
        </a:lnSpc>
        <a:spcBef>
          <a:spcPct val="0"/>
        </a:spcBef>
        <a:spcAft>
          <a:spcPct val="0"/>
        </a:spcAft>
        <a:defRPr sz="3200" b="1">
          <a:solidFill>
            <a:schemeClr val="accent1"/>
          </a:solidFill>
          <a:latin typeface="Arial Black" panose="020B0A04020102020204" pitchFamily="34" charset="0"/>
          <a:ea typeface="微软雅黑" panose="020B0503020204020204" pitchFamily="34" charset="-122"/>
          <a:sym typeface="Arial Black" panose="020B0A04020102020204" pitchFamily="34" charset="0"/>
        </a:defRPr>
      </a:lvl4pPr>
      <a:lvl5pPr marL="914400" indent="-914400" algn="l" rtl="0" fontAlgn="base">
        <a:lnSpc>
          <a:spcPct val="90000"/>
        </a:lnSpc>
        <a:spcBef>
          <a:spcPct val="0"/>
        </a:spcBef>
        <a:spcAft>
          <a:spcPct val="0"/>
        </a:spcAft>
        <a:defRPr sz="3200" b="1">
          <a:solidFill>
            <a:schemeClr val="accent1"/>
          </a:solidFill>
          <a:latin typeface="Arial Black" panose="020B0A04020102020204" pitchFamily="34" charset="0"/>
          <a:ea typeface="微软雅黑" panose="020B0503020204020204" pitchFamily="34" charset="-122"/>
          <a:sym typeface="Arial Black" panose="020B0A04020102020204" pitchFamily="34" charset="0"/>
        </a:defRPr>
      </a:lvl5pPr>
      <a:lvl6pPr marL="1371600" indent="-914400" algn="l" rtl="0" fontAlgn="base">
        <a:lnSpc>
          <a:spcPct val="90000"/>
        </a:lnSpc>
        <a:spcBef>
          <a:spcPct val="0"/>
        </a:spcBef>
        <a:spcAft>
          <a:spcPct val="0"/>
        </a:spcAft>
        <a:defRPr sz="3200" b="1">
          <a:solidFill>
            <a:schemeClr val="accent1"/>
          </a:solidFill>
          <a:latin typeface="Arial Black" panose="020B0A04020102020204" pitchFamily="34" charset="0"/>
          <a:ea typeface="微软雅黑" panose="020B0503020204020204" pitchFamily="34" charset="-122"/>
          <a:sym typeface="Arial Black" panose="020B0A04020102020204" pitchFamily="34" charset="0"/>
        </a:defRPr>
      </a:lvl6pPr>
      <a:lvl7pPr marL="1828800" indent="-914400" algn="l" rtl="0" fontAlgn="base">
        <a:lnSpc>
          <a:spcPct val="90000"/>
        </a:lnSpc>
        <a:spcBef>
          <a:spcPct val="0"/>
        </a:spcBef>
        <a:spcAft>
          <a:spcPct val="0"/>
        </a:spcAft>
        <a:defRPr sz="3200" b="1">
          <a:solidFill>
            <a:schemeClr val="accent1"/>
          </a:solidFill>
          <a:latin typeface="Arial Black" panose="020B0A04020102020204" pitchFamily="34" charset="0"/>
          <a:ea typeface="微软雅黑" panose="020B0503020204020204" pitchFamily="34" charset="-122"/>
          <a:sym typeface="Arial Black" panose="020B0A04020102020204" pitchFamily="34" charset="0"/>
        </a:defRPr>
      </a:lvl7pPr>
      <a:lvl8pPr marL="2286000" indent="-914400" algn="l" rtl="0" fontAlgn="base">
        <a:lnSpc>
          <a:spcPct val="90000"/>
        </a:lnSpc>
        <a:spcBef>
          <a:spcPct val="0"/>
        </a:spcBef>
        <a:spcAft>
          <a:spcPct val="0"/>
        </a:spcAft>
        <a:defRPr sz="3200" b="1">
          <a:solidFill>
            <a:schemeClr val="accent1"/>
          </a:solidFill>
          <a:latin typeface="Arial Black" panose="020B0A04020102020204" pitchFamily="34" charset="0"/>
          <a:ea typeface="微软雅黑" panose="020B0503020204020204" pitchFamily="34" charset="-122"/>
          <a:sym typeface="Arial Black" panose="020B0A04020102020204" pitchFamily="34" charset="0"/>
        </a:defRPr>
      </a:lvl8pPr>
      <a:lvl9pPr marL="2743200" indent="-914400" algn="l" rtl="0" fontAlgn="base">
        <a:lnSpc>
          <a:spcPct val="90000"/>
        </a:lnSpc>
        <a:spcBef>
          <a:spcPct val="0"/>
        </a:spcBef>
        <a:spcAft>
          <a:spcPct val="0"/>
        </a:spcAft>
        <a:defRPr sz="3200" b="1">
          <a:solidFill>
            <a:schemeClr val="accent1"/>
          </a:solidFill>
          <a:latin typeface="Arial Black" panose="020B0A04020102020204" pitchFamily="34" charset="0"/>
          <a:ea typeface="微软雅黑" panose="020B0503020204020204" pitchFamily="34" charset="-122"/>
          <a:sym typeface="Arial Black" panose="020B0A04020102020204" pitchFamily="34" charset="0"/>
        </a:defRPr>
      </a:lvl9pPr>
    </p:titleStyle>
    <p:bodyStyle>
      <a:lvl1pPr marL="357505" indent="-357505" algn="just" rtl="0" fontAlgn="base">
        <a:lnSpc>
          <a:spcPct val="110000"/>
        </a:lnSpc>
        <a:spcBef>
          <a:spcPts val="1800"/>
        </a:spcBef>
        <a:spcAft>
          <a:spcPct val="0"/>
        </a:spcAft>
        <a:buClr>
          <a:srgbClr val="805880"/>
        </a:buClr>
        <a:buSzPct val="70000"/>
        <a:buFont typeface="Wingdings 2" panose="05020102010507070707" pitchFamily="2" charset="2"/>
        <a:buChar char=""/>
        <a:defRPr sz="2000">
          <a:solidFill>
            <a:srgbClr val="7A0044"/>
          </a:solidFill>
          <a:latin typeface="+mn-lt"/>
          <a:ea typeface="+mn-ea"/>
          <a:cs typeface="+mn-cs"/>
          <a:sym typeface="Arial" panose="020B0604020202020204" pitchFamily="34" charset="0"/>
        </a:defRPr>
      </a:lvl1pPr>
      <a:lvl2pPr marL="357505" indent="-357505" algn="just" rtl="0" fontAlgn="base">
        <a:lnSpc>
          <a:spcPct val="130000"/>
        </a:lnSpc>
        <a:spcBef>
          <a:spcPct val="0"/>
        </a:spcBef>
        <a:spcAft>
          <a:spcPts val="600"/>
        </a:spcAft>
        <a:buClr>
          <a:srgbClr val="C8B0C8"/>
        </a:buClr>
        <a:buSzPct val="70000"/>
        <a:buFont typeface="幼圆" panose="02010509060101010101" pitchFamily="1" charset="-122"/>
        <a:buChar char=" "/>
        <a:defRPr sz="1600">
          <a:solidFill>
            <a:srgbClr val="7D7D7D"/>
          </a:solidFill>
          <a:latin typeface="幼圆" panose="02010509060101010101" pitchFamily="1" charset="-122"/>
          <a:ea typeface="幼圆" panose="02010509060101010101" pitchFamily="1" charset="-122"/>
          <a:sym typeface="Arial" panose="020B0604020202020204" pitchFamily="34" charset="0"/>
        </a:defRPr>
      </a:lvl2pPr>
      <a:lvl3pPr marL="1143000" indent="-228600" algn="l" rtl="0" fontAlgn="base">
        <a:lnSpc>
          <a:spcPct val="90000"/>
        </a:lnSpc>
        <a:spcBef>
          <a:spcPts val="500"/>
        </a:spcBef>
        <a:spcAft>
          <a:spcPts val="600"/>
        </a:spcAft>
        <a:buClr>
          <a:srgbClr val="C8B0C8"/>
        </a:buClr>
        <a:buSzPct val="70000"/>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fontAlgn="base">
        <a:lnSpc>
          <a:spcPct val="90000"/>
        </a:lnSpc>
        <a:spcBef>
          <a:spcPts val="500"/>
        </a:spcBef>
        <a:spcAft>
          <a:spcPts val="600"/>
        </a:spcAft>
        <a:buClr>
          <a:srgbClr val="C8B0C8"/>
        </a:buClr>
        <a:buSzPct val="70000"/>
        <a:buFont typeface="Arial" panose="020B0604020202020204" pitchFamily="34" charset="0"/>
        <a:buChar char="•"/>
        <a:defRPr>
          <a:solidFill>
            <a:schemeClr val="tx1"/>
          </a:solidFill>
          <a:latin typeface="+mn-lt"/>
          <a:ea typeface="+mn-ea"/>
          <a:sym typeface="Arial" panose="020B0604020202020204" pitchFamily="34" charset="0"/>
        </a:defRPr>
      </a:lvl4pPr>
      <a:lvl5pPr marL="2057400" indent="-228600" algn="l" rtl="0" fontAlgn="base">
        <a:lnSpc>
          <a:spcPct val="90000"/>
        </a:lnSpc>
        <a:spcBef>
          <a:spcPts val="500"/>
        </a:spcBef>
        <a:spcAft>
          <a:spcPts val="600"/>
        </a:spcAft>
        <a:buClr>
          <a:srgbClr val="C8B0C8"/>
        </a:buClr>
        <a:buSzPct val="70000"/>
        <a:buFont typeface="Arial" panose="020B0604020202020204" pitchFamily="34" charset="0"/>
        <a:buChar char="•"/>
        <a:defRPr>
          <a:solidFill>
            <a:schemeClr val="tx1"/>
          </a:solidFill>
          <a:latin typeface="+mn-lt"/>
          <a:ea typeface="+mn-ea"/>
          <a:sym typeface="Arial" panose="020B0604020202020204" pitchFamily="34" charset="0"/>
        </a:defRPr>
      </a:lvl5pPr>
      <a:lvl6pPr marL="2514600" indent="-228600" algn="l" rtl="0" fontAlgn="base">
        <a:lnSpc>
          <a:spcPct val="90000"/>
        </a:lnSpc>
        <a:spcBef>
          <a:spcPts val="500"/>
        </a:spcBef>
        <a:spcAft>
          <a:spcPts val="600"/>
        </a:spcAft>
        <a:buClr>
          <a:srgbClr val="C8B0C8"/>
        </a:buClr>
        <a:buSzPct val="70000"/>
        <a:buFont typeface="Arial" panose="020B0604020202020204" pitchFamily="34" charset="0"/>
        <a:buChar char="•"/>
        <a:defRPr>
          <a:solidFill>
            <a:schemeClr val="tx1"/>
          </a:solidFill>
          <a:latin typeface="+mn-lt"/>
          <a:ea typeface="+mn-ea"/>
          <a:sym typeface="Arial" panose="020B0604020202020204" pitchFamily="34" charset="0"/>
        </a:defRPr>
      </a:lvl6pPr>
      <a:lvl7pPr marL="2971800" indent="-228600" algn="l" rtl="0" fontAlgn="base">
        <a:lnSpc>
          <a:spcPct val="90000"/>
        </a:lnSpc>
        <a:spcBef>
          <a:spcPts val="500"/>
        </a:spcBef>
        <a:spcAft>
          <a:spcPts val="600"/>
        </a:spcAft>
        <a:buClr>
          <a:srgbClr val="C8B0C8"/>
        </a:buClr>
        <a:buSzPct val="70000"/>
        <a:buFont typeface="Arial" panose="020B0604020202020204" pitchFamily="34" charset="0"/>
        <a:buChar char="•"/>
        <a:defRPr>
          <a:solidFill>
            <a:schemeClr val="tx1"/>
          </a:solidFill>
          <a:latin typeface="+mn-lt"/>
          <a:ea typeface="+mn-ea"/>
          <a:sym typeface="Arial" panose="020B0604020202020204" pitchFamily="34" charset="0"/>
        </a:defRPr>
      </a:lvl7pPr>
      <a:lvl8pPr marL="3429000" indent="-228600" algn="l" rtl="0" fontAlgn="base">
        <a:lnSpc>
          <a:spcPct val="90000"/>
        </a:lnSpc>
        <a:spcBef>
          <a:spcPts val="500"/>
        </a:spcBef>
        <a:spcAft>
          <a:spcPts val="600"/>
        </a:spcAft>
        <a:buClr>
          <a:srgbClr val="C8B0C8"/>
        </a:buClr>
        <a:buSzPct val="70000"/>
        <a:buFont typeface="Arial" panose="020B0604020202020204" pitchFamily="34" charset="0"/>
        <a:buChar char="•"/>
        <a:defRPr>
          <a:solidFill>
            <a:schemeClr val="tx1"/>
          </a:solidFill>
          <a:latin typeface="+mn-lt"/>
          <a:ea typeface="+mn-ea"/>
          <a:sym typeface="Arial" panose="020B0604020202020204" pitchFamily="34" charset="0"/>
        </a:defRPr>
      </a:lvl8pPr>
      <a:lvl9pPr marL="3886200" indent="-228600" algn="l" rtl="0" fontAlgn="base">
        <a:lnSpc>
          <a:spcPct val="90000"/>
        </a:lnSpc>
        <a:spcBef>
          <a:spcPts val="500"/>
        </a:spcBef>
        <a:spcAft>
          <a:spcPts val="600"/>
        </a:spcAft>
        <a:buClr>
          <a:srgbClr val="C8B0C8"/>
        </a:buClr>
        <a:buSzPct val="70000"/>
        <a:buFont typeface="Arial" panose="020B0604020202020204" pitchFamily="34" charset="0"/>
        <a:buChar char="•"/>
        <a:defRPr>
          <a:solidFill>
            <a:schemeClr val="tx1"/>
          </a:solidFill>
          <a:latin typeface="+mn-lt"/>
          <a:ea typeface="+mn-ea"/>
          <a:sym typeface="Arial" panose="020B060402020202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ags" Target="../tags/tag20.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0">
          <a:blip r:embed="rId1"/>
          <a:stretch>
            <a:fillRect/>
          </a:stretch>
        </a:blipFill>
        <a:effectLst/>
      </p:bgPr>
    </p:bg>
    <p:spTree>
      <p:nvGrpSpPr>
        <p:cNvPr id="1" name=""/>
        <p:cNvGrpSpPr/>
        <p:nvPr/>
      </p:nvGrpSpPr>
      <p:grpSpPr>
        <a:xfrm>
          <a:off x="0" y="0"/>
          <a:ext cx="0" cy="0"/>
          <a:chOff x="0" y="0"/>
          <a:chExt cx="0" cy="0"/>
        </a:xfrm>
      </p:grpSpPr>
      <p:sp>
        <p:nvSpPr>
          <p:cNvPr id="1026" name="矩形 16"/>
          <p:cNvSpPr/>
          <p:nvPr/>
        </p:nvSpPr>
        <p:spPr>
          <a:xfrm>
            <a:off x="7938" y="2538413"/>
            <a:ext cx="12184062" cy="2474912"/>
          </a:xfrm>
          <a:prstGeom prst="rect">
            <a:avLst/>
          </a:prstGeom>
          <a:solidFill>
            <a:srgbClr val="339966">
              <a:alpha val="69000"/>
            </a:srgbClr>
          </a:solidFill>
          <a:ln w="9525">
            <a:noFill/>
          </a:ln>
        </p:spPr>
        <p:txBody>
          <a:bodyPr lIns="90170" tIns="46990" rIns="90170" bIns="46990" anchor="ctr" anchorCtr="0"/>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076" name="文本框 11"/>
          <p:cNvSpPr/>
          <p:nvPr/>
        </p:nvSpPr>
        <p:spPr>
          <a:xfrm>
            <a:off x="5090319" y="5306060"/>
            <a:ext cx="2011680" cy="922020"/>
          </a:xfrm>
          <a:prstGeom prst="rect">
            <a:avLst/>
          </a:prstGeom>
          <a:noFill/>
          <a:ln w="9525">
            <a:noFill/>
          </a:ln>
        </p:spPr>
        <p:txBody>
          <a:bodyPr wrap="none">
            <a:spAutoFit/>
          </a:bodyPr>
          <a:lstStyle/>
          <a:p>
            <a:pPr algn="ctr">
              <a:lnSpc>
                <a:spcPct val="150000"/>
              </a:lnSpc>
            </a:pPr>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佛山市农业农村局</a:t>
            </a:r>
            <a:endPar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50000"/>
              </a:lnSpc>
            </a:pPr>
            <a:r>
              <a:rPr lang="en-US" altLang="zh-CN"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2024</a:t>
            </a:r>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月</a:t>
            </a:r>
            <a:r>
              <a:rPr lang="en-US" altLang="zh-CN"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22</a:t>
            </a:r>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日</a:t>
            </a:r>
            <a:endPar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9" name="矩形 12"/>
          <p:cNvSpPr/>
          <p:nvPr/>
        </p:nvSpPr>
        <p:spPr>
          <a:xfrm>
            <a:off x="449580" y="3053080"/>
            <a:ext cx="11292840" cy="1198880"/>
          </a:xfrm>
          <a:prstGeom prst="rect">
            <a:avLst/>
          </a:prstGeom>
          <a:noFill/>
          <a:ln w="9525">
            <a:noFill/>
          </a:ln>
        </p:spPr>
        <p:txBody>
          <a:bodyPr wrap="square">
            <a:spAutoFit/>
          </a:bodyPr>
          <a:lstStyle/>
          <a:p>
            <a:pPr algn="ctr"/>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2024-2026年政策性农业保险市级</a:t>
            </a:r>
            <a:r>
              <a:rPr lang="zh-CN" altLang="en-US" sz="3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创新</a:t>
            </a:r>
            <a:endParaRPr lang="en-US" altLang="zh-CN" sz="3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3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险</a:t>
            </a:r>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种实施方案政策解读</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80" name="直接连接符 2"/>
          <p:cNvSpPr/>
          <p:nvPr/>
        </p:nvSpPr>
        <p:spPr>
          <a:xfrm flipH="1">
            <a:off x="706120" y="4417695"/>
            <a:ext cx="11015980" cy="9525"/>
          </a:xfrm>
          <a:prstGeom prst="line">
            <a:avLst/>
          </a:prstGeom>
          <a:ln w="38100" cap="flat" cmpd="dbl">
            <a:solidFill>
              <a:srgbClr val="000000"/>
            </a:solidFill>
            <a:prstDash val="solid"/>
            <a:headEnd type="none" w="med" len="med"/>
            <a:tailEnd type="none" w="med" len="med"/>
          </a:ln>
        </p:spPr>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28" name="标题 1"/>
          <p:cNvSpPr>
            <a:spLocks noGrp="1"/>
          </p:cNvSpPr>
          <p:nvPr>
            <p:ph type="title"/>
          </p:nvPr>
        </p:nvSpPr>
        <p:spPr>
          <a:xfrm>
            <a:off x="177800" y="263525"/>
            <a:ext cx="11056938" cy="700088"/>
          </a:xfrm>
          <a:noFill/>
          <a:ln>
            <a:noFill/>
          </a:ln>
        </p:spPr>
        <p:txBody>
          <a:bodyPr/>
          <a:lstStyle/>
          <a:p>
            <a:pPr marL="0" indent="0" eaLnBrk="1" hangingPunct="1"/>
            <a:r>
              <a:rPr lang="zh-CN" altLang="en-US" dirty="0">
                <a:solidFill>
                  <a:srgbClr val="080808"/>
                </a:solidFill>
              </a:rPr>
              <a:t>3-</a:t>
            </a:r>
            <a:r>
              <a:rPr lang="en-US" altLang="zh-CN" dirty="0">
                <a:solidFill>
                  <a:srgbClr val="080808"/>
                </a:solidFill>
              </a:rPr>
              <a:t>3</a:t>
            </a:r>
            <a:r>
              <a:rPr lang="zh-CN" altLang="en-US" dirty="0">
                <a:solidFill>
                  <a:srgbClr val="080808"/>
                </a:solidFill>
              </a:rPr>
              <a:t> 保险期间</a:t>
            </a:r>
            <a:endParaRPr lang="zh-CN" altLang="en-US" dirty="0">
              <a:solidFill>
                <a:srgbClr val="080808"/>
              </a:solidFill>
            </a:endParaRPr>
          </a:p>
        </p:txBody>
      </p:sp>
      <p:sp>
        <p:nvSpPr>
          <p:cNvPr id="25634" name="Line 34"/>
          <p:cNvSpPr/>
          <p:nvPr/>
        </p:nvSpPr>
        <p:spPr>
          <a:xfrm>
            <a:off x="0" y="892175"/>
            <a:ext cx="12188825" cy="0"/>
          </a:xfrm>
          <a:prstGeom prst="line">
            <a:avLst/>
          </a:prstGeom>
          <a:ln w="60325" cap="flat" cmpd="thinThick">
            <a:solidFill>
              <a:srgbClr val="003300"/>
            </a:solidFill>
            <a:prstDash val="solid"/>
            <a:miter/>
            <a:headEnd type="none" w="med" len="med"/>
            <a:tailEnd type="none" w="med" len="med"/>
          </a:ln>
        </p:spPr>
      </p:sp>
      <p:graphicFrame>
        <p:nvGraphicFramePr>
          <p:cNvPr id="6" name="表格 5"/>
          <p:cNvGraphicFramePr/>
          <p:nvPr>
            <p:custDataLst>
              <p:tags r:id="rId1"/>
            </p:custDataLst>
          </p:nvPr>
        </p:nvGraphicFramePr>
        <p:xfrm>
          <a:off x="267335" y="1466850"/>
          <a:ext cx="11259820" cy="4938395"/>
        </p:xfrm>
        <a:graphic>
          <a:graphicData uri="http://schemas.openxmlformats.org/drawingml/2006/table">
            <a:tbl>
              <a:tblPr firstRow="1" bandRow="1">
                <a:tableStyleId>{5C22544A-7EE6-4342-B048-85BDC9FD1C3A}</a:tableStyleId>
              </a:tblPr>
              <a:tblGrid>
                <a:gridCol w="3926840"/>
                <a:gridCol w="3438525"/>
                <a:gridCol w="3894455"/>
              </a:tblGrid>
              <a:tr h="1784985">
                <a:tc>
                  <a:txBody>
                    <a:bodyPr/>
                    <a:lstStyle/>
                    <a:p>
                      <a:pPr indent="0" fontAlgn="auto">
                        <a:lnSpc>
                          <a:spcPct val="150000"/>
                        </a:lnSpc>
                        <a:buNone/>
                      </a:pPr>
                      <a:r>
                        <a:rPr sz="1200" b="1">
                          <a:solidFill>
                            <a:srgbClr val="000000"/>
                          </a:solidFill>
                          <a:latin typeface="微软雅黑" panose="020B0503020204020204" pitchFamily="34" charset="-122"/>
                          <a:ea typeface="微软雅黑" panose="020B0503020204020204" pitchFamily="34" charset="-122"/>
                        </a:rPr>
                        <a:t>生猪菜篮子供应保险</a:t>
                      </a:r>
                      <a:r>
                        <a:rPr sz="1200" b="0">
                          <a:solidFill>
                            <a:srgbClr val="000000"/>
                          </a:solidFill>
                          <a:latin typeface="微软雅黑" panose="020B0503020204020204" pitchFamily="34" charset="-122"/>
                          <a:ea typeface="微软雅黑" panose="020B0503020204020204" pitchFamily="34" charset="-122"/>
                        </a:rPr>
                        <a:t>除另有约定外，</a:t>
                      </a:r>
                      <a:r>
                        <a:rPr sz="1200" b="1">
                          <a:solidFill>
                            <a:srgbClr val="000000"/>
                          </a:solidFill>
                          <a:latin typeface="微软雅黑" panose="020B0503020204020204" pitchFamily="34" charset="-122"/>
                          <a:ea typeface="微软雅黑" panose="020B0503020204020204" pitchFamily="34" charset="-122"/>
                        </a:rPr>
                        <a:t>以一年作为一个投保周期</a:t>
                      </a:r>
                      <a:r>
                        <a:rPr sz="1200" b="0">
                          <a:solidFill>
                            <a:srgbClr val="000000"/>
                          </a:solidFill>
                          <a:latin typeface="微软雅黑" panose="020B0503020204020204" pitchFamily="34" charset="-122"/>
                          <a:ea typeface="微软雅黑" panose="020B0503020204020204" pitchFamily="34" charset="-122"/>
                        </a:rPr>
                        <a:t>；</a:t>
                      </a:r>
                      <a:r>
                        <a:rPr sz="1200" b="1">
                          <a:solidFill>
                            <a:srgbClr val="000000"/>
                          </a:solidFill>
                          <a:latin typeface="微软雅黑" panose="020B0503020204020204" pitchFamily="34" charset="-122"/>
                          <a:ea typeface="微软雅黑" panose="020B0503020204020204" pitchFamily="34" charset="-122"/>
                        </a:rPr>
                        <a:t>猪饲料成本指数保险可以一批次或一年作为一个投保周期</a:t>
                      </a:r>
                      <a:r>
                        <a:rPr sz="1200" b="0">
                          <a:solidFill>
                            <a:srgbClr val="000000"/>
                          </a:solidFill>
                          <a:latin typeface="微软雅黑" panose="020B0503020204020204" pitchFamily="34" charset="-122"/>
                          <a:ea typeface="微软雅黑" panose="020B0503020204020204" pitchFamily="34" charset="-122"/>
                        </a:rPr>
                        <a:t>，</a:t>
                      </a:r>
                      <a:r>
                        <a:rPr sz="1200" b="1">
                          <a:solidFill>
                            <a:srgbClr val="000000"/>
                          </a:solidFill>
                          <a:latin typeface="微软雅黑" panose="020B0503020204020204" pitchFamily="34" charset="-122"/>
                          <a:ea typeface="微软雅黑" panose="020B0503020204020204" pitchFamily="34" charset="-122"/>
                        </a:rPr>
                        <a:t>最长不超过一年</a:t>
                      </a:r>
                      <a:r>
                        <a:rPr sz="1200" b="0">
                          <a:solidFill>
                            <a:srgbClr val="000000"/>
                          </a:solidFill>
                          <a:latin typeface="微软雅黑" panose="020B0503020204020204" pitchFamily="34" charset="-122"/>
                          <a:ea typeface="微软雅黑" panose="020B0503020204020204" pitchFamily="34" charset="-122"/>
                        </a:rPr>
                        <a:t>；</a:t>
                      </a:r>
                      <a:r>
                        <a:rPr sz="1200" b="1">
                          <a:solidFill>
                            <a:srgbClr val="000000"/>
                          </a:solidFill>
                          <a:latin typeface="微软雅黑" panose="020B0503020204020204" pitchFamily="34" charset="-122"/>
                          <a:ea typeface="微软雅黑" panose="020B0503020204020204" pitchFamily="34" charset="-122"/>
                        </a:rPr>
                        <a:t>生猪价格指数保险期间</a:t>
                      </a:r>
                      <a:r>
                        <a:rPr sz="1200" b="0">
                          <a:solidFill>
                            <a:srgbClr val="000000"/>
                          </a:solidFill>
                          <a:latin typeface="微软雅黑" panose="020B0503020204020204" pitchFamily="34" charset="-122"/>
                          <a:ea typeface="微软雅黑" panose="020B0503020204020204" pitchFamily="34" charset="-122"/>
                        </a:rPr>
                        <a:t>参考保险生猪的集中出栏销售期，</a:t>
                      </a:r>
                      <a:r>
                        <a:rPr sz="1200" b="1">
                          <a:solidFill>
                            <a:srgbClr val="000000"/>
                          </a:solidFill>
                          <a:latin typeface="微软雅黑" panose="020B0503020204020204" pitchFamily="34" charset="-122"/>
                          <a:ea typeface="微软雅黑" panose="020B0503020204020204" pitchFamily="34" charset="-122"/>
                        </a:rPr>
                        <a:t>最长不超过六个月</a:t>
                      </a:r>
                      <a:r>
                        <a:rPr sz="1200">
                          <a:solidFill>
                            <a:srgbClr val="000000"/>
                          </a:solidFill>
                          <a:latin typeface="微软雅黑" panose="020B0503020204020204" pitchFamily="34" charset="-122"/>
                          <a:ea typeface="微软雅黑" panose="020B0503020204020204" pitchFamily="34" charset="-122"/>
                        </a:rPr>
                        <a:t>。</a:t>
                      </a:r>
                      <a:endParaRPr sz="120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4">
                  <a:txBody>
                    <a:bodyPr/>
                    <a:lstStyle/>
                    <a:p>
                      <a:pPr indent="0" fontAlgn="auto">
                        <a:lnSpc>
                          <a:spcPct val="150000"/>
                        </a:lnSpc>
                        <a:buNone/>
                      </a:pPr>
                      <a:r>
                        <a:rPr sz="1200" b="0">
                          <a:solidFill>
                            <a:srgbClr val="000000"/>
                          </a:solidFill>
                          <a:latin typeface="微软雅黑" panose="020B0503020204020204" pitchFamily="34" charset="-122"/>
                          <a:ea typeface="微软雅黑" panose="020B0503020204020204" pitchFamily="34" charset="-122"/>
                        </a:rPr>
                        <a:t>《广东省财政厅等4部门关于做好2023年农业保险工作的通知》中关于保险方案的要求，“保险方案明确了农业保险各险种的具体保额、费率和保险责任、理赔条件等，是有效发挥农业保险‘保防救赔’功能的重要载体和基础要件。各地要切实履行属地主体责任，高度重视农业保险方案的具体落地，确保保险责任涵盖本地区农业生产中的主要风险，防止简单照搬、套用示范条款、保额和费率，造成保险方案与实际情况脱节”。</a:t>
                      </a:r>
                      <a:endParaRPr sz="12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50000"/>
                        </a:lnSpc>
                        <a:buNone/>
                      </a:pPr>
                      <a:r>
                        <a:rPr sz="1200" b="0">
                          <a:solidFill>
                            <a:srgbClr val="000000"/>
                          </a:solidFill>
                          <a:latin typeface="微软雅黑" panose="020B0503020204020204" pitchFamily="34" charset="-122"/>
                          <a:ea typeface="微软雅黑" panose="020B0503020204020204" pitchFamily="34" charset="-122"/>
                        </a:rPr>
                        <a:t>生猪菜篮子及猪饲料成本指数增加可以批次作为投保周期；生猪价格指数保险增加最长保险期间要求，最长不超过六个月。</a:t>
                      </a:r>
                      <a:endParaRPr sz="12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019810">
                <a:tc>
                  <a:txBody>
                    <a:bodyPr/>
                    <a:lstStyle/>
                    <a:p>
                      <a:pPr indent="0" algn="l" fontAlgn="auto">
                        <a:lnSpc>
                          <a:spcPct val="150000"/>
                        </a:lnSpc>
                        <a:buNone/>
                      </a:pPr>
                      <a:r>
                        <a:rPr sz="1200" b="1">
                          <a:solidFill>
                            <a:srgbClr val="000000"/>
                          </a:solidFill>
                          <a:latin typeface="微软雅黑" panose="020B0503020204020204" pitchFamily="34" charset="-122"/>
                          <a:ea typeface="微软雅黑" panose="020B0503020204020204" pitchFamily="34" charset="-122"/>
                        </a:rPr>
                        <a:t>淡水水产养殖保险、淡水水产苗种养殖保险可以一批次或一年作为一个投保周期，最长不超过一年</a:t>
                      </a:r>
                      <a:r>
                        <a:rPr sz="1200" b="0">
                          <a:solidFill>
                            <a:srgbClr val="000000"/>
                          </a:solidFill>
                          <a:latin typeface="微软雅黑" panose="020B0503020204020204" pitchFamily="34" charset="-122"/>
                          <a:ea typeface="微软雅黑" panose="020B0503020204020204" pitchFamily="34" charset="-122"/>
                        </a:rPr>
                        <a:t>。</a:t>
                      </a:r>
                      <a:endParaRPr sz="12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zh-CN" sz="1200">
                          <a:solidFill>
                            <a:schemeClr val="tx1"/>
                          </a:solidFill>
                          <a:highlight>
                            <a:srgbClr val="000000">
                              <a:alpha val="0"/>
                            </a:srgbClr>
                          </a:highlight>
                          <a:latin typeface="微软雅黑" panose="020B0503020204020204" pitchFamily="34" charset="-122"/>
                          <a:ea typeface="微软雅黑" panose="020B0503020204020204" pitchFamily="34" charset="-122"/>
                          <a:sym typeface="+mn-ea"/>
                        </a:rPr>
                        <a:t>鉴于淡水渔业是佛山绝对的支柱及特色农业产业，为进一步提高地方支柱型优势品种保险覆盖面，</a:t>
                      </a:r>
                      <a:r>
                        <a:rPr sz="1200" b="0">
                          <a:solidFill>
                            <a:srgbClr val="000000"/>
                          </a:solidFill>
                          <a:latin typeface="微软雅黑" panose="020B0503020204020204" pitchFamily="34" charset="-122"/>
                          <a:ea typeface="微软雅黑" panose="020B0503020204020204" pitchFamily="34" charset="-122"/>
                        </a:rPr>
                        <a:t>增加苗种保险保险期间表述</a:t>
                      </a:r>
                      <a:endParaRPr sz="12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497965">
                <a:tc>
                  <a:txBody>
                    <a:bodyPr/>
                    <a:lstStyle/>
                    <a:p>
                      <a:pPr indent="0" algn="l" fontAlgn="auto">
                        <a:lnSpc>
                          <a:spcPct val="150000"/>
                        </a:lnSpc>
                        <a:buNone/>
                      </a:pPr>
                      <a:r>
                        <a:rPr lang="zh-CN" sz="1200">
                          <a:solidFill>
                            <a:srgbClr val="000000"/>
                          </a:solidFill>
                          <a:latin typeface="微软雅黑" panose="020B0503020204020204" pitchFamily="34" charset="-122"/>
                          <a:ea typeface="微软雅黑" panose="020B0503020204020204" pitchFamily="34" charset="-122"/>
                          <a:sym typeface="+mn-ea"/>
                        </a:rPr>
                        <a:t>花卉苗木创新保险：</a:t>
                      </a:r>
                      <a:r>
                        <a:rPr lang="zh-CN" sz="1200" b="0">
                          <a:solidFill>
                            <a:srgbClr val="000000"/>
                          </a:solidFill>
                          <a:latin typeface="微软雅黑" panose="020B0503020204020204" pitchFamily="34" charset="-122"/>
                          <a:ea typeface="微软雅黑" panose="020B0503020204020204" pitchFamily="34" charset="-122"/>
                        </a:rPr>
                        <a:t>花卉苗木可以一茬或一年作为一个投保周期，最长不超过一年。</a:t>
                      </a:r>
                      <a:endParaRPr lang="zh-CN" sz="12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ClrTx/>
                        <a:buSzTx/>
                        <a:buFontTx/>
                        <a:buNone/>
                      </a:pPr>
                      <a:r>
                        <a:rPr lang="zh-CN" sz="1200" b="0">
                          <a:solidFill>
                            <a:schemeClr val="tx1"/>
                          </a:solidFill>
                          <a:highlight>
                            <a:srgbClr val="000000">
                              <a:alpha val="0"/>
                            </a:srgbClr>
                          </a:highlight>
                          <a:latin typeface="微软雅黑" panose="020B0503020204020204" pitchFamily="34" charset="-122"/>
                          <a:ea typeface="微软雅黑" panose="020B0503020204020204" pitchFamily="34" charset="-122"/>
                        </a:rPr>
                        <a:t>鉴于</a:t>
                      </a:r>
                      <a:r>
                        <a:rPr sz="1200" b="0">
                          <a:solidFill>
                            <a:srgbClr val="000000"/>
                          </a:solidFill>
                          <a:latin typeface="微软雅黑" panose="020B0503020204020204" pitchFamily="34" charset="-122"/>
                          <a:ea typeface="微软雅黑" panose="020B0503020204020204" pitchFamily="34" charset="-122"/>
                        </a:rPr>
                        <a:t>《附件3：佛山市2024-2026年花卉苗木创新险种示范条款》已有详细表述，在实施意见里面进行简化。</a:t>
                      </a:r>
                      <a:endParaRPr sz="12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635635">
                <a:tc>
                  <a:txBody>
                    <a:bodyPr/>
                    <a:lstStyle/>
                    <a:p>
                      <a:pPr indent="0" algn="l" fontAlgn="auto">
                        <a:lnSpc>
                          <a:spcPct val="150000"/>
                        </a:lnSpc>
                        <a:buNone/>
                      </a:pPr>
                      <a:r>
                        <a:rPr lang="zh-CN" sz="1200" b="0">
                          <a:solidFill>
                            <a:srgbClr val="000000"/>
                          </a:solidFill>
                          <a:latin typeface="微软雅黑" panose="020B0503020204020204" pitchFamily="34" charset="-122"/>
                          <a:ea typeface="微软雅黑" panose="020B0503020204020204" pitchFamily="34" charset="-122"/>
                        </a:rPr>
                        <a:t>农业大棚根据实际种养周期作为一个投保周期，最长不超过一年。</a:t>
                      </a:r>
                      <a:endParaRPr lang="zh-CN" sz="12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sz="1200" b="0">
                          <a:solidFill>
                            <a:srgbClr val="000000"/>
                          </a:solidFill>
                          <a:latin typeface="微软雅黑" panose="020B0503020204020204" pitchFamily="34" charset="-122"/>
                          <a:ea typeface="微软雅黑" panose="020B0503020204020204" pitchFamily="34" charset="-122"/>
                        </a:rPr>
                        <a:t>增加根据实际种养周期作为投保周期选择标准</a:t>
                      </a:r>
                      <a:endParaRPr sz="12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5" name="圆角矩形 31"/>
          <p:cNvSpPr/>
          <p:nvPr/>
        </p:nvSpPr>
        <p:spPr>
          <a:xfrm>
            <a:off x="5116195" y="963930"/>
            <a:ext cx="1841500" cy="436880"/>
          </a:xfrm>
          <a:prstGeom prst="roundRect">
            <a:avLst>
              <a:gd name="adj" fmla="val 16667"/>
            </a:avLst>
          </a:prstGeom>
          <a:solidFill>
            <a:schemeClr val="accent1">
              <a:alpha val="65000"/>
            </a:schemeClr>
          </a:solidFill>
          <a:ln w="6350">
            <a:noFill/>
          </a:ln>
        </p:spPr>
        <p:txBody>
          <a:bodyPr lIns="90170" tIns="46990" rIns="90170" bIns="46990" anchor="ctr" anchorCtr="0"/>
          <a:lstStyle/>
          <a:p>
            <a:pPr algn="ct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省文件精神</a:t>
            </a:r>
            <a:endPar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Line 34"/>
          <p:cNvSpPr/>
          <p:nvPr/>
        </p:nvSpPr>
        <p:spPr>
          <a:xfrm>
            <a:off x="0" y="897255"/>
            <a:ext cx="12188825" cy="0"/>
          </a:xfrm>
          <a:prstGeom prst="line">
            <a:avLst/>
          </a:prstGeom>
          <a:ln w="60325" cap="flat" cmpd="thinThick">
            <a:solidFill>
              <a:srgbClr val="003300"/>
            </a:solidFill>
            <a:prstDash val="solid"/>
            <a:miter/>
            <a:headEnd type="none" w="med" len="med"/>
            <a:tailEnd type="none" w="med" len="med"/>
          </a:ln>
        </p:spPr>
      </p:sp>
      <p:sp>
        <p:nvSpPr>
          <p:cNvPr id="14" name="圆角矩形 31"/>
          <p:cNvSpPr/>
          <p:nvPr/>
        </p:nvSpPr>
        <p:spPr>
          <a:xfrm>
            <a:off x="8847455" y="969010"/>
            <a:ext cx="2070735" cy="426085"/>
          </a:xfrm>
          <a:prstGeom prst="roundRect">
            <a:avLst>
              <a:gd name="adj" fmla="val 16667"/>
            </a:avLst>
          </a:prstGeom>
          <a:noFill/>
          <a:ln w="6350">
            <a:solidFill>
              <a:schemeClr val="accent1"/>
            </a:solidFill>
          </a:ln>
        </p:spPr>
        <p:txBody>
          <a:bodyPr lIns="90170" tIns="46990" rIns="90170" bIns="46990" anchor="ctr" anchorCtr="0"/>
          <a:p>
            <a:pPr algn="ctr"/>
            <a:r>
              <a:rPr lang="zh-CN" altLang="en-US" sz="1800" b="1" dirty="0">
                <a:solidFill>
                  <a:srgbClr val="339966"/>
                </a:solidFill>
                <a:latin typeface="微软雅黑" panose="020B0503020204020204" pitchFamily="34" charset="-122"/>
                <a:ea typeface="微软雅黑" panose="020B0503020204020204" pitchFamily="34" charset="-122"/>
                <a:sym typeface="微软雅黑" panose="020B0503020204020204" pitchFamily="34" charset="-122"/>
              </a:rPr>
              <a:t>主要依据及</a:t>
            </a:r>
            <a:r>
              <a:rPr lang="zh-CN" altLang="en-US" sz="1800" b="1" dirty="0">
                <a:solidFill>
                  <a:srgbClr val="339966"/>
                </a:solidFill>
                <a:latin typeface="微软雅黑" panose="020B0503020204020204" pitchFamily="34" charset="-122"/>
                <a:ea typeface="微软雅黑" panose="020B0503020204020204" pitchFamily="34" charset="-122"/>
                <a:sym typeface="微软雅黑" panose="020B0503020204020204" pitchFamily="34" charset="-122"/>
              </a:rPr>
              <a:t>理由</a:t>
            </a:r>
            <a:endParaRPr lang="zh-CN" altLang="en-US" sz="1800" b="1" dirty="0">
              <a:solidFill>
                <a:srgbClr val="33996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26" name="圆角矩形 30"/>
          <p:cNvSpPr/>
          <p:nvPr/>
        </p:nvSpPr>
        <p:spPr>
          <a:xfrm>
            <a:off x="1299845" y="963930"/>
            <a:ext cx="1714500" cy="436880"/>
          </a:xfrm>
          <a:prstGeom prst="roundRect">
            <a:avLst>
              <a:gd name="adj" fmla="val 16667"/>
            </a:avLst>
          </a:prstGeom>
          <a:solidFill>
            <a:schemeClr val="accent1">
              <a:alpha val="75000"/>
            </a:schemeClr>
          </a:solidFill>
          <a:ln w="6350" cap="flat" cmpd="sng">
            <a:solidFill>
              <a:schemeClr val="accent1"/>
            </a:solidFill>
            <a:prstDash val="solid"/>
            <a:headEnd type="none" w="med" len="med"/>
            <a:tailEnd type="none" w="med" len="med"/>
          </a:ln>
        </p:spPr>
        <p:txBody>
          <a:bodyPr lIns="90170" tIns="46990" rIns="90170" bIns="46990" anchor="ctr" anchorCtr="0"/>
          <a:lstStyle/>
          <a:p>
            <a:pPr algn="ct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主要内容变化</a:t>
            </a: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a:t>
            </a:r>
            <a:endPar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28" name="标题 1"/>
          <p:cNvSpPr>
            <a:spLocks noGrp="1"/>
          </p:cNvSpPr>
          <p:nvPr>
            <p:ph type="title"/>
          </p:nvPr>
        </p:nvSpPr>
        <p:spPr>
          <a:xfrm>
            <a:off x="177800" y="263525"/>
            <a:ext cx="11056938" cy="700088"/>
          </a:xfrm>
          <a:noFill/>
          <a:ln>
            <a:noFill/>
          </a:ln>
        </p:spPr>
        <p:txBody>
          <a:bodyPr/>
          <a:lstStyle/>
          <a:p>
            <a:pPr marL="0" indent="0" eaLnBrk="1" hangingPunct="1"/>
            <a:r>
              <a:rPr lang="zh-CN" altLang="en-US" dirty="0">
                <a:solidFill>
                  <a:srgbClr val="080808"/>
                </a:solidFill>
              </a:rPr>
              <a:t>3-</a:t>
            </a:r>
            <a:r>
              <a:rPr lang="en-US" altLang="zh-CN" dirty="0">
                <a:solidFill>
                  <a:srgbClr val="080808"/>
                </a:solidFill>
              </a:rPr>
              <a:t>4</a:t>
            </a:r>
            <a:r>
              <a:rPr lang="zh-CN" altLang="en-US" dirty="0">
                <a:solidFill>
                  <a:srgbClr val="080808"/>
                </a:solidFill>
              </a:rPr>
              <a:t> 保险责任</a:t>
            </a:r>
            <a:endParaRPr lang="zh-CN" altLang="en-US" dirty="0">
              <a:solidFill>
                <a:srgbClr val="080808"/>
              </a:solidFill>
            </a:endParaRPr>
          </a:p>
        </p:txBody>
      </p:sp>
      <p:sp>
        <p:nvSpPr>
          <p:cNvPr id="25634" name="Line 34"/>
          <p:cNvSpPr/>
          <p:nvPr/>
        </p:nvSpPr>
        <p:spPr>
          <a:xfrm>
            <a:off x="0" y="892175"/>
            <a:ext cx="12188825" cy="0"/>
          </a:xfrm>
          <a:prstGeom prst="line">
            <a:avLst/>
          </a:prstGeom>
          <a:ln w="60325" cap="flat" cmpd="thinThick">
            <a:solidFill>
              <a:srgbClr val="003300"/>
            </a:solidFill>
            <a:prstDash val="solid"/>
            <a:miter/>
            <a:headEnd type="none" w="med" len="med"/>
            <a:tailEnd type="none" w="med" len="med"/>
          </a:ln>
        </p:spPr>
      </p:sp>
      <p:graphicFrame>
        <p:nvGraphicFramePr>
          <p:cNvPr id="6" name="表格 5"/>
          <p:cNvGraphicFramePr/>
          <p:nvPr>
            <p:custDataLst>
              <p:tags r:id="rId1"/>
            </p:custDataLst>
          </p:nvPr>
        </p:nvGraphicFramePr>
        <p:xfrm>
          <a:off x="267335" y="1466850"/>
          <a:ext cx="11186795" cy="5161280"/>
        </p:xfrm>
        <a:graphic>
          <a:graphicData uri="http://schemas.openxmlformats.org/drawingml/2006/table">
            <a:tbl>
              <a:tblPr firstRow="1" bandRow="1">
                <a:tableStyleId>{5C22544A-7EE6-4342-B048-85BDC9FD1C3A}</a:tableStyleId>
              </a:tblPr>
              <a:tblGrid>
                <a:gridCol w="3726815"/>
                <a:gridCol w="2922270"/>
                <a:gridCol w="4537710"/>
              </a:tblGrid>
              <a:tr h="596900">
                <a:tc>
                  <a:txBody>
                    <a:bodyPr/>
                    <a:lstStyle/>
                    <a:p>
                      <a:pPr indent="0" algn="ctr" fontAlgn="auto">
                        <a:lnSpc>
                          <a:spcPct val="150000"/>
                        </a:lnSpc>
                        <a:buNone/>
                      </a:pPr>
                      <a:r>
                        <a:rPr sz="1000" b="1">
                          <a:solidFill>
                            <a:srgbClr val="000000"/>
                          </a:solidFill>
                          <a:latin typeface="微软雅黑" panose="020B0503020204020204" pitchFamily="34" charset="-122"/>
                          <a:ea typeface="微软雅黑" panose="020B0503020204020204" pitchFamily="34" charset="-122"/>
                        </a:rPr>
                        <a:t>生猪创新保险</a:t>
                      </a:r>
                      <a:r>
                        <a:rPr lang="zh-CN" sz="1000" b="0">
                          <a:solidFill>
                            <a:srgbClr val="000000"/>
                          </a:solidFill>
                          <a:latin typeface="微软雅黑" panose="020B0503020204020204" pitchFamily="34" charset="-122"/>
                          <a:ea typeface="微软雅黑" panose="020B0503020204020204" pitchFamily="34" charset="-122"/>
                        </a:rPr>
                        <a:t>：</a:t>
                      </a:r>
                      <a:r>
                        <a:rPr sz="1000" b="0">
                          <a:solidFill>
                            <a:srgbClr val="000000"/>
                          </a:solidFill>
                          <a:latin typeface="微软雅黑" panose="020B0503020204020204" pitchFamily="34" charset="-122"/>
                          <a:ea typeface="微软雅黑" panose="020B0503020204020204" pitchFamily="34" charset="-122"/>
                        </a:rPr>
                        <a:t>简化保险责任表述</a:t>
                      </a:r>
                      <a:endParaRPr sz="10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4">
                  <a:txBody>
                    <a:bodyPr/>
                    <a:lstStyle/>
                    <a:p>
                      <a:pPr indent="0" fontAlgn="auto">
                        <a:lnSpc>
                          <a:spcPct val="150000"/>
                        </a:lnSpc>
                        <a:buNone/>
                      </a:pPr>
                      <a:r>
                        <a:rPr sz="1200" b="0">
                          <a:solidFill>
                            <a:srgbClr val="000000"/>
                          </a:solidFill>
                          <a:latin typeface="微软雅黑" panose="020B0503020204020204" pitchFamily="34" charset="-122"/>
                          <a:ea typeface="微软雅黑" panose="020B0503020204020204" pitchFamily="34" charset="-122"/>
                        </a:rPr>
                        <a:t>《广东省财政厅等4部门关于做好2023年农业保险工作的通知》中关于保险方案的要求，“保险方案明确了农业保险各险种的具体保额、费率和保险责任、理赔条件等，是有效发挥农业保险‘保防救赔’功能的重要载体和基础要件。各地要切实履行属地主体责任，高度重视农业保险方案的具体落地，确保保险责任涵盖本地区农业生产中的主要风险，防止简单照搬、套用示范条款、保额和费率，造成保险方案与实际情况脱节”。</a:t>
                      </a:r>
                      <a:endParaRPr sz="12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50000"/>
                        </a:lnSpc>
                        <a:buNone/>
                      </a:pPr>
                      <a:r>
                        <a:rPr lang="zh-CN" sz="1200" b="0">
                          <a:solidFill>
                            <a:schemeClr val="tx1"/>
                          </a:solidFill>
                          <a:highlight>
                            <a:srgbClr val="000000">
                              <a:alpha val="0"/>
                            </a:srgbClr>
                          </a:highlight>
                          <a:latin typeface="微软雅黑" panose="020B0503020204020204" pitchFamily="34" charset="-122"/>
                          <a:ea typeface="微软雅黑" panose="020B0503020204020204" pitchFamily="34" charset="-122"/>
                        </a:rPr>
                        <a:t>鉴于</a:t>
                      </a:r>
                      <a:r>
                        <a:rPr sz="1200" b="0">
                          <a:solidFill>
                            <a:srgbClr val="000000"/>
                          </a:solidFill>
                          <a:latin typeface="微软雅黑" panose="020B0503020204020204" pitchFamily="34" charset="-122"/>
                          <a:ea typeface="微软雅黑" panose="020B0503020204020204" pitchFamily="34" charset="-122"/>
                        </a:rPr>
                        <a:t>《附件1：佛山市2024-2026年生猪创新险种示范条款》已有详细表述，在实施意见里面进行简化。</a:t>
                      </a:r>
                      <a:endParaRPr sz="12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609975">
                <a:tc>
                  <a:txBody>
                    <a:bodyPr/>
                    <a:lstStyle/>
                    <a:p>
                      <a:pPr indent="0" algn="l" fontAlgn="auto">
                        <a:lnSpc>
                          <a:spcPct val="150000"/>
                        </a:lnSpc>
                        <a:buNone/>
                      </a:pPr>
                      <a:r>
                        <a:rPr lang="zh-CN" sz="1000" b="1">
                          <a:solidFill>
                            <a:srgbClr val="000000"/>
                          </a:solidFill>
                          <a:latin typeface="微软雅黑" panose="020B0503020204020204" pitchFamily="34" charset="-122"/>
                          <a:ea typeface="微软雅黑" panose="020B0503020204020204" pitchFamily="34" charset="-122"/>
                          <a:sym typeface="+mn-ea"/>
                        </a:rPr>
                        <a:t>水产创新保险：</a:t>
                      </a:r>
                      <a:r>
                        <a:rPr sz="1000">
                          <a:solidFill>
                            <a:srgbClr val="000000"/>
                          </a:solidFill>
                          <a:latin typeface="微软雅黑" panose="020B0503020204020204" pitchFamily="34" charset="-122"/>
                          <a:ea typeface="微软雅黑" panose="020B0503020204020204" pitchFamily="34" charset="-122"/>
                          <a:sym typeface="+mn-ea"/>
                        </a:rPr>
                        <a:t>在保险期间内，因风灾、暴雨、台风、龙卷风、洪水、雷击直接造成水产所在池塘中保险水产的死亡，且按每口池塘计算的每次事故死亡率超过20%；因疾病观察期后发生（续保不受观察期限制）寄生虫、细菌、病毒、真菌感染直接造成池塘中的保险水产死亡，且每口池塘计算的每次事故死亡率超过约定死亡率；因疾病观察期后发生（续保不受观察期限制）寄生虫、细菌、病毒、真菌感染直接造成池塘中的保险水产死亡，且每口池塘计算的每次事故死亡率超过40%，被保险人出于降低损失考虑，进行水产抢收，保险人对抢收部分按照单位重量保险金额10%予以补偿；保险水产所在地日最高气温≥37℃或日最低气温≤6℃时，视为保险事故发生，保险人按照本保险合同的约定负责赔偿。</a:t>
                      </a:r>
                      <a:endParaRPr sz="1000">
                        <a:solidFill>
                          <a:srgbClr val="000000"/>
                        </a:solidFill>
                        <a:latin typeface="微软雅黑" panose="020B0503020204020204" pitchFamily="34" charset="-122"/>
                        <a:ea typeface="微软雅黑" panose="020B0503020204020204" pitchFamily="34" charset="-122"/>
                        <a:sym typeface="+mn-ea"/>
                      </a:endParaRPr>
                    </a:p>
                    <a:p>
                      <a:pPr indent="0" algn="l" fontAlgn="auto">
                        <a:lnSpc>
                          <a:spcPct val="150000"/>
                        </a:lnSpc>
                        <a:buNone/>
                      </a:pPr>
                      <a:r>
                        <a:rPr lang="zh-CN" sz="1000" b="1">
                          <a:solidFill>
                            <a:srgbClr val="000000"/>
                          </a:solidFill>
                          <a:latin typeface="微软雅黑" panose="020B0503020204020204" pitchFamily="34" charset="-122"/>
                          <a:ea typeface="微软雅黑" panose="020B0503020204020204" pitchFamily="34" charset="-122"/>
                          <a:sym typeface="+mn-ea"/>
                        </a:rPr>
                        <a:t>约定死亡率：根据各鱼种的养殖特性及日常损耗情况，按鱼种设定两个不同等级的死亡率起赔点，其中一类鱼种约定死亡率为10%、二类鱼种约定死亡率为20%。各类鱼种详细情况见条款释义。</a:t>
                      </a:r>
                      <a:endParaRPr lang="zh-CN" sz="1000" b="1">
                        <a:solidFill>
                          <a:srgbClr val="000000"/>
                        </a:solidFill>
                        <a:latin typeface="微软雅黑" panose="020B0503020204020204" pitchFamily="34" charset="-122"/>
                        <a:ea typeface="微软雅黑" panose="020B0503020204020204" pitchFamily="34" charset="-122"/>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l" fontAlgn="auto">
                        <a:lnSpc>
                          <a:spcPct val="150000"/>
                        </a:lnSpc>
                        <a:buNone/>
                      </a:pPr>
                      <a:r>
                        <a:rPr sz="1200" b="0" dirty="0" err="1">
                          <a:solidFill>
                            <a:srgbClr val="000000"/>
                          </a:solidFill>
                          <a:latin typeface="微软雅黑" panose="020B0503020204020204" pitchFamily="34" charset="-122"/>
                          <a:ea typeface="微软雅黑" panose="020B0503020204020204" pitchFamily="34" charset="-122"/>
                        </a:rPr>
                        <a:t>为进一步提高水产养殖等地方支柱型优势品种保险覆盖面，提升养殖户参保意愿</a:t>
                      </a:r>
                      <a:r>
                        <a:rPr sz="1200" b="0" dirty="0" smtClean="0">
                          <a:solidFill>
                            <a:srgbClr val="000000"/>
                          </a:solidFill>
                          <a:latin typeface="微软雅黑" panose="020B0503020204020204" pitchFamily="34" charset="-122"/>
                          <a:ea typeface="微软雅黑" panose="020B0503020204020204" pitchFamily="34" charset="-122"/>
                        </a:rPr>
                        <a:t>，</a:t>
                      </a:r>
                      <a:r>
                        <a:rPr lang="zh-CN" altLang="en-US" sz="1200" b="0" dirty="0" smtClean="0">
                          <a:solidFill>
                            <a:srgbClr val="000000"/>
                          </a:solidFill>
                          <a:latin typeface="微软雅黑" panose="020B0503020204020204" pitchFamily="34" charset="-122"/>
                          <a:ea typeface="微软雅黑" panose="020B0503020204020204" pitchFamily="34" charset="-122"/>
                        </a:rPr>
                        <a:t>提升农户参保获得感，作</a:t>
                      </a:r>
                      <a:r>
                        <a:rPr sz="1200" b="0" dirty="0" err="1" smtClean="0">
                          <a:solidFill>
                            <a:srgbClr val="000000"/>
                          </a:solidFill>
                          <a:latin typeface="微软雅黑" panose="020B0503020204020204" pitchFamily="34" charset="-122"/>
                          <a:ea typeface="微软雅黑" panose="020B0503020204020204" pitchFamily="34" charset="-122"/>
                        </a:rPr>
                        <a:t>如下调整</a:t>
                      </a:r>
                      <a:r>
                        <a:rPr sz="1200" b="0" dirty="0">
                          <a:solidFill>
                            <a:srgbClr val="000000"/>
                          </a:solidFill>
                          <a:latin typeface="微软雅黑" panose="020B0503020204020204" pitchFamily="34" charset="-122"/>
                          <a:ea typeface="微软雅黑" panose="020B0503020204020204" pitchFamily="34" charset="-122"/>
                        </a:rPr>
                        <a:t>：</a:t>
                      </a:r>
                      <a:endParaRPr sz="1200" b="0" dirty="0">
                        <a:solidFill>
                          <a:srgbClr val="000000"/>
                        </a:solidFill>
                        <a:latin typeface="微软雅黑" panose="020B0503020204020204" pitchFamily="34" charset="-122"/>
                        <a:ea typeface="微软雅黑" panose="020B0503020204020204" pitchFamily="34" charset="-122"/>
                      </a:endParaRPr>
                    </a:p>
                    <a:p>
                      <a:pPr indent="0" algn="l" fontAlgn="auto">
                        <a:lnSpc>
                          <a:spcPct val="150000"/>
                        </a:lnSpc>
                        <a:buNone/>
                      </a:pPr>
                      <a:r>
                        <a:rPr sz="1200" b="0" dirty="0">
                          <a:solidFill>
                            <a:srgbClr val="000000"/>
                          </a:solidFill>
                          <a:latin typeface="微软雅黑" panose="020B0503020204020204" pitchFamily="34" charset="-122"/>
                          <a:ea typeface="微软雅黑" panose="020B0503020204020204" pitchFamily="34" charset="-122"/>
                        </a:rPr>
                        <a:t>1、简化保险责任表述</a:t>
                      </a:r>
                      <a:endParaRPr sz="1200" b="0" dirty="0">
                        <a:solidFill>
                          <a:srgbClr val="000000"/>
                        </a:solidFill>
                        <a:latin typeface="微软雅黑" panose="020B0503020204020204" pitchFamily="34" charset="-122"/>
                        <a:ea typeface="微软雅黑" panose="020B0503020204020204" pitchFamily="34" charset="-122"/>
                      </a:endParaRPr>
                    </a:p>
                    <a:p>
                      <a:pPr indent="0" algn="l" fontAlgn="auto">
                        <a:lnSpc>
                          <a:spcPct val="150000"/>
                        </a:lnSpc>
                        <a:buNone/>
                      </a:pPr>
                      <a:r>
                        <a:rPr lang="en-US" sz="1200" b="0" dirty="0">
                          <a:solidFill>
                            <a:srgbClr val="000000"/>
                          </a:solidFill>
                          <a:latin typeface="微软雅黑" panose="020B0503020204020204" pitchFamily="34" charset="-122"/>
                          <a:ea typeface="微软雅黑" panose="020B0503020204020204" pitchFamily="34" charset="-122"/>
                        </a:rPr>
                        <a:t>2</a:t>
                      </a:r>
                      <a:r>
                        <a:rPr lang="zh-CN" altLang="en-US" sz="1200" b="0" dirty="0">
                          <a:solidFill>
                            <a:srgbClr val="000000"/>
                          </a:solidFill>
                          <a:latin typeface="微软雅黑" panose="020B0503020204020204" pitchFamily="34" charset="-122"/>
                          <a:ea typeface="微软雅黑" panose="020B0503020204020204" pitchFamily="34" charset="-122"/>
                        </a:rPr>
                        <a:t>、疾疫病观察期调减至</a:t>
                      </a:r>
                      <a:r>
                        <a:rPr lang="en-US" altLang="zh-CN" sz="1200" b="0" dirty="0">
                          <a:solidFill>
                            <a:srgbClr val="000000"/>
                          </a:solidFill>
                          <a:latin typeface="微软雅黑" panose="020B0503020204020204" pitchFamily="34" charset="-122"/>
                          <a:ea typeface="微软雅黑" panose="020B0503020204020204" pitchFamily="34" charset="-122"/>
                        </a:rPr>
                        <a:t>10</a:t>
                      </a:r>
                      <a:r>
                        <a:rPr lang="zh-CN" altLang="en-US" sz="1200" b="0" dirty="0">
                          <a:solidFill>
                            <a:srgbClr val="000000"/>
                          </a:solidFill>
                          <a:latin typeface="微软雅黑" panose="020B0503020204020204" pitchFamily="34" charset="-122"/>
                          <a:ea typeface="微软雅黑" panose="020B0503020204020204" pitchFamily="34" charset="-122"/>
                        </a:rPr>
                        <a:t>日</a:t>
                      </a:r>
                      <a:endParaRPr sz="1200" b="0" dirty="0">
                        <a:solidFill>
                          <a:srgbClr val="000000"/>
                        </a:solidFill>
                        <a:latin typeface="微软雅黑" panose="020B0503020204020204" pitchFamily="34" charset="-122"/>
                        <a:ea typeface="微软雅黑" panose="020B0503020204020204" pitchFamily="34" charset="-122"/>
                      </a:endParaRPr>
                    </a:p>
                    <a:p>
                      <a:pPr indent="0" algn="l" fontAlgn="auto">
                        <a:lnSpc>
                          <a:spcPct val="150000"/>
                        </a:lnSpc>
                        <a:buNone/>
                      </a:pPr>
                      <a:r>
                        <a:rPr lang="en-US" sz="1200" b="0" dirty="0">
                          <a:solidFill>
                            <a:srgbClr val="000000"/>
                          </a:solidFill>
                          <a:latin typeface="微软雅黑" panose="020B0503020204020204" pitchFamily="34" charset="-122"/>
                          <a:ea typeface="微软雅黑" panose="020B0503020204020204" pitchFamily="34" charset="-122"/>
                        </a:rPr>
                        <a:t>3</a:t>
                      </a:r>
                      <a:r>
                        <a:rPr sz="1200" b="0" dirty="0">
                          <a:solidFill>
                            <a:srgbClr val="000000"/>
                          </a:solidFill>
                          <a:latin typeface="微软雅黑" panose="020B0503020204020204" pitchFamily="34" charset="-122"/>
                          <a:ea typeface="微软雅黑" panose="020B0503020204020204" pitchFamily="34" charset="-122"/>
                        </a:rPr>
                        <a:t>、降低鱼病死亡率要求，按照鱼种分为两类，</a:t>
                      </a:r>
                      <a:r>
                        <a:rPr sz="1200" b="0" dirty="0">
                          <a:solidFill>
                            <a:schemeClr val="tx1"/>
                          </a:solidFill>
                          <a:highlight>
                            <a:srgbClr val="000000">
                              <a:alpha val="0"/>
                            </a:srgbClr>
                          </a:highlight>
                          <a:latin typeface="微软雅黑" panose="020B0503020204020204" pitchFamily="34" charset="-122"/>
                          <a:ea typeface="微软雅黑" panose="020B0503020204020204" pitchFamily="34" charset="-122"/>
                        </a:rPr>
                        <a:t>其中</a:t>
                      </a:r>
                      <a:r>
                        <a:rPr sz="1200" b="0" dirty="0">
                          <a:solidFill>
                            <a:srgbClr val="000000"/>
                          </a:solidFill>
                          <a:latin typeface="微软雅黑" panose="020B0503020204020204" pitchFamily="34" charset="-122"/>
                          <a:ea typeface="微软雅黑" panose="020B0503020204020204" pitchFamily="34" charset="-122"/>
                        </a:rPr>
                        <a:t>一类鱼种约定死亡率为10%、二类鱼种约定死亡率为20%。</a:t>
                      </a:r>
                      <a:r>
                        <a:rPr sz="1200" b="0" dirty="0" err="1">
                          <a:solidFill>
                            <a:srgbClr val="000000"/>
                          </a:solidFill>
                          <a:latin typeface="微软雅黑" panose="020B0503020204020204" pitchFamily="34" charset="-122"/>
                          <a:ea typeface="微软雅黑" panose="020B0503020204020204" pitchFamily="34" charset="-122"/>
                        </a:rPr>
                        <a:t>一类鱼种：涵盖部分鱼类，包括笋壳鱼、鳗鲡、甲鱼（水鱼</a:t>
                      </a:r>
                      <a:r>
                        <a:rPr sz="1200" b="0" dirty="0">
                          <a:solidFill>
                            <a:srgbClr val="000000"/>
                          </a:solidFill>
                          <a:latin typeface="微软雅黑" panose="020B0503020204020204" pitchFamily="34" charset="-122"/>
                          <a:ea typeface="微软雅黑" panose="020B0503020204020204" pitchFamily="34" charset="-122"/>
                        </a:rPr>
                        <a:t>）、</a:t>
                      </a:r>
                      <a:r>
                        <a:rPr sz="1200" b="0" dirty="0" err="1">
                          <a:solidFill>
                            <a:srgbClr val="000000"/>
                          </a:solidFill>
                          <a:latin typeface="微软雅黑" panose="020B0503020204020204" pitchFamily="34" charset="-122"/>
                          <a:ea typeface="微软雅黑" panose="020B0503020204020204" pitchFamily="34" charset="-122"/>
                        </a:rPr>
                        <a:t>草龟、鲤鱼、加州鲈、草鱼。二类鱼种：除一类鱼种外的其他鱼类</a:t>
                      </a:r>
                      <a:r>
                        <a:rPr sz="1200" b="0" dirty="0">
                          <a:solidFill>
                            <a:srgbClr val="000000"/>
                          </a:solidFill>
                          <a:latin typeface="微软雅黑" panose="020B0503020204020204" pitchFamily="34" charset="-122"/>
                          <a:ea typeface="微软雅黑" panose="020B0503020204020204" pitchFamily="34" charset="-122"/>
                        </a:rPr>
                        <a:t>。</a:t>
                      </a:r>
                      <a:endParaRPr sz="1200" b="0" dirty="0">
                        <a:solidFill>
                          <a:srgbClr val="000000"/>
                        </a:solidFill>
                        <a:latin typeface="微软雅黑" panose="020B0503020204020204" pitchFamily="34" charset="-122"/>
                        <a:ea typeface="微软雅黑" panose="020B0503020204020204" pitchFamily="34" charset="-122"/>
                      </a:endParaRPr>
                    </a:p>
                    <a:p>
                      <a:pPr indent="0" algn="l" fontAlgn="auto">
                        <a:lnSpc>
                          <a:spcPct val="150000"/>
                        </a:lnSpc>
                        <a:buNone/>
                      </a:pPr>
                      <a:r>
                        <a:rPr lang="en-US" sz="1200" b="0" dirty="0">
                          <a:solidFill>
                            <a:srgbClr val="000000"/>
                          </a:solidFill>
                          <a:latin typeface="微软雅黑" panose="020B0503020204020204" pitchFamily="34" charset="-122"/>
                          <a:ea typeface="微软雅黑" panose="020B0503020204020204" pitchFamily="34" charset="-122"/>
                        </a:rPr>
                        <a:t>4</a:t>
                      </a:r>
                      <a:r>
                        <a:rPr sz="1200" b="0" dirty="0">
                          <a:solidFill>
                            <a:srgbClr val="000000"/>
                          </a:solidFill>
                          <a:latin typeface="微软雅黑" panose="020B0503020204020204" pitchFamily="34" charset="-122"/>
                          <a:ea typeface="微软雅黑" panose="020B0503020204020204" pitchFamily="34" charset="-122"/>
                        </a:rPr>
                        <a:t>、降低抢收责任死亡率要求，从50%降至40%</a:t>
                      </a:r>
                      <a:endParaRPr sz="1200" b="0" dirty="0">
                        <a:solidFill>
                          <a:srgbClr val="000000"/>
                        </a:solidFill>
                        <a:latin typeface="微软雅黑" panose="020B0503020204020204" pitchFamily="34" charset="-122"/>
                        <a:ea typeface="微软雅黑" panose="020B0503020204020204" pitchFamily="34" charset="-122"/>
                      </a:endParaRPr>
                    </a:p>
                    <a:p>
                      <a:pPr indent="0" algn="l" fontAlgn="auto">
                        <a:lnSpc>
                          <a:spcPct val="150000"/>
                        </a:lnSpc>
                        <a:buNone/>
                      </a:pPr>
                      <a:r>
                        <a:rPr lang="en-US" sz="1200" b="0" dirty="0">
                          <a:solidFill>
                            <a:srgbClr val="000000"/>
                          </a:solidFill>
                          <a:latin typeface="微软雅黑" panose="020B0503020204020204" pitchFamily="34" charset="-122"/>
                          <a:ea typeface="微软雅黑" panose="020B0503020204020204" pitchFamily="34" charset="-122"/>
                        </a:rPr>
                        <a:t>5</a:t>
                      </a:r>
                      <a:r>
                        <a:rPr sz="1200" b="0" dirty="0">
                          <a:solidFill>
                            <a:srgbClr val="000000"/>
                          </a:solidFill>
                          <a:latin typeface="微软雅黑" panose="020B0503020204020204" pitchFamily="34" charset="-122"/>
                          <a:ea typeface="微软雅黑" panose="020B0503020204020204" pitchFamily="34" charset="-122"/>
                        </a:rPr>
                        <a:t>、增加气象指数责任</a:t>
                      </a:r>
                      <a:endParaRPr sz="1200" b="0" dirty="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77520">
                <a:tc>
                  <a:txBody>
                    <a:bodyPr/>
                    <a:lstStyle/>
                    <a:p>
                      <a:pPr indent="0" fontAlgn="auto">
                        <a:lnSpc>
                          <a:spcPct val="150000"/>
                        </a:lnSpc>
                        <a:buNone/>
                      </a:pPr>
                      <a:r>
                        <a:rPr lang="zh-CN" sz="1000" b="1">
                          <a:solidFill>
                            <a:srgbClr val="000000"/>
                          </a:solidFill>
                          <a:latin typeface="微软雅黑" panose="020B0503020204020204" pitchFamily="34" charset="-122"/>
                          <a:ea typeface="微软雅黑" panose="020B0503020204020204" pitchFamily="34" charset="-122"/>
                          <a:sym typeface="+mn-ea"/>
                        </a:rPr>
                        <a:t>花卉苗木创新保险</a:t>
                      </a:r>
                      <a:r>
                        <a:rPr lang="zh-CN" sz="1000">
                          <a:solidFill>
                            <a:srgbClr val="000000"/>
                          </a:solidFill>
                          <a:latin typeface="微软雅黑" panose="020B0503020204020204" pitchFamily="34" charset="-122"/>
                          <a:ea typeface="微软雅黑" panose="020B0503020204020204" pitchFamily="34" charset="-122"/>
                          <a:sym typeface="+mn-ea"/>
                        </a:rPr>
                        <a:t>：</a:t>
                      </a:r>
                      <a:r>
                        <a:rPr sz="1000">
                          <a:solidFill>
                            <a:srgbClr val="000000"/>
                          </a:solidFill>
                          <a:latin typeface="微软雅黑" panose="020B0503020204020204" pitchFamily="34" charset="-122"/>
                          <a:ea typeface="微软雅黑" panose="020B0503020204020204" pitchFamily="34" charset="-122"/>
                          <a:sym typeface="+mn-ea"/>
                        </a:rPr>
                        <a:t>简化保险责任表述</a:t>
                      </a:r>
                      <a:endParaRPr lang="zh-CN" sz="1000" b="0">
                        <a:solidFill>
                          <a:srgbClr val="000000"/>
                        </a:solidFill>
                        <a:latin typeface="微软雅黑" panose="020B0503020204020204" pitchFamily="34" charset="-122"/>
                        <a:ea typeface="微软雅黑" panose="020B0503020204020204" pitchFamily="34" charset="-122"/>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l" fontAlgn="auto">
                        <a:lnSpc>
                          <a:spcPct val="150000"/>
                        </a:lnSpc>
                        <a:buClrTx/>
                        <a:buSzTx/>
                        <a:buFontTx/>
                        <a:buNone/>
                      </a:pPr>
                      <a:r>
                        <a:rPr lang="zh-CN" sz="1200" b="0">
                          <a:solidFill>
                            <a:schemeClr val="tx1"/>
                          </a:solidFill>
                          <a:highlight>
                            <a:srgbClr val="000000">
                              <a:alpha val="0"/>
                            </a:srgbClr>
                          </a:highlight>
                          <a:latin typeface="微软雅黑" panose="020B0503020204020204" pitchFamily="34" charset="-122"/>
                          <a:ea typeface="微软雅黑" panose="020B0503020204020204" pitchFamily="34" charset="-122"/>
                        </a:rPr>
                        <a:t>鉴于</a:t>
                      </a:r>
                      <a:r>
                        <a:rPr sz="1200" b="0">
                          <a:solidFill>
                            <a:srgbClr val="000000"/>
                          </a:solidFill>
                          <a:latin typeface="微软雅黑" panose="020B0503020204020204" pitchFamily="34" charset="-122"/>
                          <a:ea typeface="微软雅黑" panose="020B0503020204020204" pitchFamily="34" charset="-122"/>
                        </a:rPr>
                        <a:t>《附件3：佛山市2024-2026年花卉苗木创新险种示范条款》已有详细表述，在实施意见里面进行简化。</a:t>
                      </a:r>
                      <a:endParaRPr sz="12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76885">
                <a:tc>
                  <a:txBody>
                    <a:bodyPr/>
                    <a:lstStyle/>
                    <a:p>
                      <a:pPr indent="0" fontAlgn="auto">
                        <a:lnSpc>
                          <a:spcPct val="150000"/>
                        </a:lnSpc>
                        <a:buNone/>
                      </a:pPr>
                      <a:r>
                        <a:rPr lang="zh-CN" sz="1000" b="1">
                          <a:solidFill>
                            <a:srgbClr val="000000"/>
                          </a:solidFill>
                          <a:latin typeface="微软雅黑" panose="020B0503020204020204" pitchFamily="34" charset="-122"/>
                          <a:ea typeface="微软雅黑" panose="020B0503020204020204" pitchFamily="34" charset="-122"/>
                          <a:sym typeface="+mn-ea"/>
                        </a:rPr>
                        <a:t>农业大棚创新保险</a:t>
                      </a:r>
                      <a:r>
                        <a:rPr lang="zh-CN" sz="1000">
                          <a:solidFill>
                            <a:srgbClr val="000000"/>
                          </a:solidFill>
                          <a:latin typeface="微软雅黑" panose="020B0503020204020204" pitchFamily="34" charset="-122"/>
                          <a:ea typeface="微软雅黑" panose="020B0503020204020204" pitchFamily="34" charset="-122"/>
                          <a:sym typeface="+mn-ea"/>
                        </a:rPr>
                        <a:t>：</a:t>
                      </a:r>
                      <a:r>
                        <a:rPr sz="1000">
                          <a:solidFill>
                            <a:srgbClr val="000000"/>
                          </a:solidFill>
                          <a:latin typeface="微软雅黑" panose="020B0503020204020204" pitchFamily="34" charset="-122"/>
                          <a:ea typeface="微软雅黑" panose="020B0503020204020204" pitchFamily="34" charset="-122"/>
                          <a:sym typeface="+mn-ea"/>
                        </a:rPr>
                        <a:t>简化保险责任表述</a:t>
                      </a:r>
                      <a:endParaRPr lang="zh-CN" sz="1000" b="0">
                        <a:solidFill>
                          <a:srgbClr val="000000"/>
                        </a:solidFill>
                        <a:latin typeface="微软雅黑" panose="020B0503020204020204" pitchFamily="34" charset="-122"/>
                        <a:ea typeface="微软雅黑" panose="020B0503020204020204" pitchFamily="34" charset="-122"/>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l" fontAlgn="auto">
                        <a:lnSpc>
                          <a:spcPct val="150000"/>
                        </a:lnSpc>
                        <a:buNone/>
                      </a:pPr>
                      <a:r>
                        <a:rPr lang="zh-CN" sz="1200">
                          <a:solidFill>
                            <a:schemeClr val="tx1"/>
                          </a:solidFill>
                          <a:highlight>
                            <a:srgbClr val="000000">
                              <a:alpha val="0"/>
                            </a:srgbClr>
                          </a:highlight>
                          <a:latin typeface="微软雅黑" panose="020B0503020204020204" pitchFamily="34" charset="-122"/>
                          <a:ea typeface="微软雅黑" panose="020B0503020204020204" pitchFamily="34" charset="-122"/>
                          <a:sym typeface="+mn-ea"/>
                        </a:rPr>
                        <a:t>鉴于</a:t>
                      </a:r>
                      <a:r>
                        <a:rPr sz="1200" b="0">
                          <a:solidFill>
                            <a:srgbClr val="000000"/>
                          </a:solidFill>
                          <a:latin typeface="微软雅黑" panose="020B0503020204020204" pitchFamily="34" charset="-122"/>
                          <a:ea typeface="微软雅黑" panose="020B0503020204020204" pitchFamily="34" charset="-122"/>
                        </a:rPr>
                        <a:t>《附件4：佛山市2024-2026年农业大棚创新险种示范条款》已有详细表述，在实施意见里面进行简化。</a:t>
                      </a:r>
                      <a:endParaRPr sz="12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5" name="圆角矩形 31"/>
          <p:cNvSpPr/>
          <p:nvPr/>
        </p:nvSpPr>
        <p:spPr>
          <a:xfrm>
            <a:off x="4567555" y="972820"/>
            <a:ext cx="1841500" cy="436880"/>
          </a:xfrm>
          <a:prstGeom prst="roundRect">
            <a:avLst>
              <a:gd name="adj" fmla="val 16667"/>
            </a:avLst>
          </a:prstGeom>
          <a:solidFill>
            <a:schemeClr val="accent1">
              <a:alpha val="65000"/>
            </a:schemeClr>
          </a:solidFill>
          <a:ln w="6350">
            <a:noFill/>
          </a:ln>
        </p:spPr>
        <p:txBody>
          <a:bodyPr lIns="90170" tIns="46990" rIns="90170" bIns="46990" anchor="ctr" anchorCtr="0"/>
          <a:lstStyle/>
          <a:p>
            <a:pPr algn="ct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省文件精神</a:t>
            </a:r>
            <a:endPar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Line 34"/>
          <p:cNvSpPr/>
          <p:nvPr/>
        </p:nvSpPr>
        <p:spPr>
          <a:xfrm>
            <a:off x="0" y="897255"/>
            <a:ext cx="12188825" cy="0"/>
          </a:xfrm>
          <a:prstGeom prst="line">
            <a:avLst/>
          </a:prstGeom>
          <a:ln w="60325" cap="flat" cmpd="thinThick">
            <a:solidFill>
              <a:srgbClr val="003300"/>
            </a:solidFill>
            <a:prstDash val="solid"/>
            <a:miter/>
            <a:headEnd type="none" w="med" len="med"/>
            <a:tailEnd type="none" w="med" len="med"/>
          </a:ln>
        </p:spPr>
      </p:sp>
      <p:sp>
        <p:nvSpPr>
          <p:cNvPr id="8" name="圆角矩形 31"/>
          <p:cNvSpPr/>
          <p:nvPr/>
        </p:nvSpPr>
        <p:spPr>
          <a:xfrm>
            <a:off x="7931150" y="969010"/>
            <a:ext cx="2070735" cy="426085"/>
          </a:xfrm>
          <a:prstGeom prst="roundRect">
            <a:avLst>
              <a:gd name="adj" fmla="val 16667"/>
            </a:avLst>
          </a:prstGeom>
          <a:noFill/>
          <a:ln w="6350">
            <a:solidFill>
              <a:schemeClr val="accent1"/>
            </a:solidFill>
          </a:ln>
        </p:spPr>
        <p:txBody>
          <a:bodyPr lIns="90170" tIns="46990" rIns="90170" bIns="46990" anchor="ctr" anchorCtr="0"/>
          <a:lstStyle/>
          <a:p>
            <a:pPr algn="ctr"/>
            <a:r>
              <a:rPr lang="zh-CN" altLang="en-US" sz="1800" b="1" dirty="0">
                <a:solidFill>
                  <a:srgbClr val="339966"/>
                </a:solidFill>
                <a:latin typeface="微软雅黑" panose="020B0503020204020204" pitchFamily="34" charset="-122"/>
                <a:ea typeface="微软雅黑" panose="020B0503020204020204" pitchFamily="34" charset="-122"/>
                <a:sym typeface="微软雅黑" panose="020B0503020204020204" pitchFamily="34" charset="-122"/>
              </a:rPr>
              <a:t>主要依据及</a:t>
            </a:r>
            <a:r>
              <a:rPr lang="zh-CN" altLang="en-US" sz="1800" b="1" dirty="0">
                <a:solidFill>
                  <a:srgbClr val="339966"/>
                </a:solidFill>
                <a:latin typeface="微软雅黑" panose="020B0503020204020204" pitchFamily="34" charset="-122"/>
                <a:ea typeface="微软雅黑" panose="020B0503020204020204" pitchFamily="34" charset="-122"/>
                <a:sym typeface="微软雅黑" panose="020B0503020204020204" pitchFamily="34" charset="-122"/>
              </a:rPr>
              <a:t>理由</a:t>
            </a:r>
            <a:endParaRPr lang="zh-CN" altLang="en-US" sz="1800" b="1" dirty="0">
              <a:solidFill>
                <a:srgbClr val="33996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26" name="圆角矩形 30"/>
          <p:cNvSpPr/>
          <p:nvPr/>
        </p:nvSpPr>
        <p:spPr>
          <a:xfrm>
            <a:off x="1299845" y="963930"/>
            <a:ext cx="1714500" cy="436880"/>
          </a:xfrm>
          <a:prstGeom prst="roundRect">
            <a:avLst>
              <a:gd name="adj" fmla="val 16667"/>
            </a:avLst>
          </a:prstGeom>
          <a:solidFill>
            <a:schemeClr val="accent1">
              <a:alpha val="75000"/>
            </a:schemeClr>
          </a:solidFill>
          <a:ln w="6350" cap="flat" cmpd="sng">
            <a:solidFill>
              <a:schemeClr val="accent1"/>
            </a:solidFill>
            <a:prstDash val="solid"/>
            <a:headEnd type="none" w="med" len="med"/>
            <a:tailEnd type="none" w="med" len="med"/>
          </a:ln>
        </p:spPr>
        <p:txBody>
          <a:bodyPr lIns="90170" tIns="46990" rIns="90170" bIns="46990" anchor="ctr" anchorCtr="0"/>
          <a:lstStyle/>
          <a:p>
            <a:pPr algn="ct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主要内容变化</a:t>
            </a: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a:t>
            </a:r>
            <a:endPar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28" name="标题 1"/>
          <p:cNvSpPr>
            <a:spLocks noGrp="1"/>
          </p:cNvSpPr>
          <p:nvPr>
            <p:ph type="title"/>
          </p:nvPr>
        </p:nvSpPr>
        <p:spPr>
          <a:xfrm>
            <a:off x="177800" y="263525"/>
            <a:ext cx="11056938" cy="700088"/>
          </a:xfrm>
          <a:noFill/>
          <a:ln>
            <a:noFill/>
          </a:ln>
        </p:spPr>
        <p:txBody>
          <a:bodyPr/>
          <a:lstStyle/>
          <a:p>
            <a:pPr marL="0" indent="0" eaLnBrk="1" hangingPunct="1"/>
            <a:r>
              <a:rPr lang="zh-CN" altLang="en-US" dirty="0">
                <a:solidFill>
                  <a:srgbClr val="080808"/>
                </a:solidFill>
              </a:rPr>
              <a:t>3-</a:t>
            </a:r>
            <a:r>
              <a:rPr lang="en-US" altLang="zh-CN" dirty="0">
                <a:solidFill>
                  <a:srgbClr val="080808"/>
                </a:solidFill>
              </a:rPr>
              <a:t>5</a:t>
            </a:r>
            <a:r>
              <a:rPr lang="zh-CN" altLang="en-US" dirty="0">
                <a:solidFill>
                  <a:srgbClr val="080808"/>
                </a:solidFill>
              </a:rPr>
              <a:t> 保险金额</a:t>
            </a:r>
            <a:endParaRPr lang="zh-CN" altLang="en-US" dirty="0">
              <a:solidFill>
                <a:srgbClr val="080808"/>
              </a:solidFill>
            </a:endParaRPr>
          </a:p>
        </p:txBody>
      </p:sp>
      <p:sp>
        <p:nvSpPr>
          <p:cNvPr id="25634" name="Line 34"/>
          <p:cNvSpPr/>
          <p:nvPr/>
        </p:nvSpPr>
        <p:spPr>
          <a:xfrm>
            <a:off x="0" y="892175"/>
            <a:ext cx="12188825" cy="0"/>
          </a:xfrm>
          <a:prstGeom prst="line">
            <a:avLst/>
          </a:prstGeom>
          <a:ln w="60325" cap="flat" cmpd="thinThick">
            <a:solidFill>
              <a:srgbClr val="003300"/>
            </a:solidFill>
            <a:prstDash val="solid"/>
            <a:miter/>
            <a:headEnd type="none" w="med" len="med"/>
            <a:tailEnd type="none" w="med" len="med"/>
          </a:ln>
        </p:spPr>
      </p:sp>
      <p:graphicFrame>
        <p:nvGraphicFramePr>
          <p:cNvPr id="6" name="表格 5"/>
          <p:cNvGraphicFramePr/>
          <p:nvPr>
            <p:custDataLst>
              <p:tags r:id="rId1"/>
            </p:custDataLst>
          </p:nvPr>
        </p:nvGraphicFramePr>
        <p:xfrm>
          <a:off x="267335" y="1466850"/>
          <a:ext cx="11049635" cy="5074285"/>
        </p:xfrm>
        <a:graphic>
          <a:graphicData uri="http://schemas.openxmlformats.org/drawingml/2006/table">
            <a:tbl>
              <a:tblPr firstRow="1" bandRow="1">
                <a:tableStyleId>{5C22544A-7EE6-4342-B048-85BDC9FD1C3A}</a:tableStyleId>
              </a:tblPr>
              <a:tblGrid>
                <a:gridCol w="3657600"/>
                <a:gridCol w="2807335"/>
                <a:gridCol w="4584700"/>
              </a:tblGrid>
              <a:tr h="1491615">
                <a:tc>
                  <a:txBody>
                    <a:bodyPr/>
                    <a:lstStyle/>
                    <a:p>
                      <a:pPr indent="0" fontAlgn="auto">
                        <a:lnSpc>
                          <a:spcPct val="150000"/>
                        </a:lnSpc>
                        <a:buNone/>
                      </a:pPr>
                      <a:r>
                        <a:rPr sz="1200" b="0">
                          <a:solidFill>
                            <a:srgbClr val="000000"/>
                          </a:solidFill>
                          <a:latin typeface="微软雅黑" panose="020B0503020204020204" pitchFamily="34" charset="-122"/>
                          <a:ea typeface="微软雅黑" panose="020B0503020204020204" pitchFamily="34" charset="-122"/>
                        </a:rPr>
                        <a:t>猪饲料成本指数保险：保险生猪的每头保险金额参照玉米、豆粕的成本价格，由投保人与保险人协商确定并在保险单中载明，但</a:t>
                      </a:r>
                      <a:r>
                        <a:rPr sz="1200" b="1">
                          <a:solidFill>
                            <a:srgbClr val="000000"/>
                          </a:solidFill>
                          <a:latin typeface="微软雅黑" panose="020B0503020204020204" pitchFamily="34" charset="-122"/>
                          <a:ea typeface="微软雅黑" panose="020B0503020204020204" pitchFamily="34" charset="-122"/>
                        </a:rPr>
                        <a:t>每头保险金额以1000元</a:t>
                      </a:r>
                      <a:r>
                        <a:rPr sz="1200" b="0">
                          <a:solidFill>
                            <a:srgbClr val="000000"/>
                          </a:solidFill>
                          <a:latin typeface="微软雅黑" panose="020B0503020204020204" pitchFamily="34" charset="-122"/>
                          <a:ea typeface="微软雅黑" panose="020B0503020204020204" pitchFamily="34" charset="-122"/>
                        </a:rPr>
                        <a:t>为限。</a:t>
                      </a:r>
                      <a:endParaRPr sz="12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3">
                  <a:txBody>
                    <a:bodyPr/>
                    <a:lstStyle/>
                    <a:p>
                      <a:pPr indent="0" algn="l" fontAlgn="auto">
                        <a:lnSpc>
                          <a:spcPct val="150000"/>
                        </a:lnSpc>
                        <a:buNone/>
                      </a:pPr>
                      <a:r>
                        <a:rPr sz="1200" b="0">
                          <a:solidFill>
                            <a:srgbClr val="000000"/>
                          </a:solidFill>
                          <a:latin typeface="微软雅黑" panose="020B0503020204020204" pitchFamily="34" charset="-122"/>
                          <a:ea typeface="微软雅黑" panose="020B0503020204020204" pitchFamily="34" charset="-122"/>
                        </a:rPr>
                        <a:t>《广东省财政厅等4部门关于做好2023年农业保险工作的通知》中关于保险方案的要求，“保险方案明确了农业保险各险种的具体保额、费率和保险责任、理赔条件等，是有效发挥农业保险‘保防救赔’功能的重要载体和基础要件。各地要切实履行属地主体责任，高度重视农业保险方案的具体落地，确保保险责任涵盖本地区农业生产中的主要风险，防止简单照搬、套用示范条款、保额和费率，造成保险方案与实际情况脱节”。</a:t>
                      </a:r>
                      <a:endParaRPr sz="12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50000"/>
                        </a:lnSpc>
                        <a:buNone/>
                      </a:pPr>
                      <a:r>
                        <a:rPr sz="1200" b="0" dirty="0">
                          <a:solidFill>
                            <a:srgbClr val="000000"/>
                          </a:solidFill>
                          <a:latin typeface="微软雅黑" panose="020B0503020204020204" pitchFamily="34" charset="-122"/>
                          <a:ea typeface="微软雅黑" panose="020B0503020204020204" pitchFamily="34" charset="-122"/>
                        </a:rPr>
                        <a:t>猪饲料成本指数保险每头保险金额由800元提至1000元</a:t>
                      </a:r>
                      <a:r>
                        <a:rPr sz="1200" b="0" dirty="0" smtClean="0">
                          <a:solidFill>
                            <a:srgbClr val="000000"/>
                          </a:solidFill>
                          <a:latin typeface="微软雅黑" panose="020B0503020204020204" pitchFamily="34" charset="-122"/>
                          <a:ea typeface="微软雅黑" panose="020B0503020204020204" pitchFamily="34" charset="-122"/>
                        </a:rPr>
                        <a:t>，</a:t>
                      </a:r>
                      <a:r>
                        <a:rPr lang="zh-CN" altLang="en-US" sz="1200" b="0" dirty="0" smtClean="0">
                          <a:solidFill>
                            <a:srgbClr val="000000"/>
                          </a:solidFill>
                          <a:latin typeface="微软雅黑" panose="020B0503020204020204" pitchFamily="34" charset="-122"/>
                          <a:ea typeface="微软雅黑" panose="020B0503020204020204" pitchFamily="34" charset="-122"/>
                        </a:rPr>
                        <a:t>主要</a:t>
                      </a:r>
                      <a:r>
                        <a:rPr sz="1200" b="0" dirty="0" smtClean="0">
                          <a:solidFill>
                            <a:srgbClr val="000000"/>
                          </a:solidFill>
                          <a:latin typeface="微软雅黑" panose="020B0503020204020204" pitchFamily="34" charset="-122"/>
                          <a:ea typeface="微软雅黑" panose="020B0503020204020204" pitchFamily="34" charset="-122"/>
                        </a:rPr>
                        <a:t>受大宗农产品价格上涨的影响</a:t>
                      </a:r>
                      <a:r>
                        <a:rPr sz="1200" b="0" dirty="0">
                          <a:solidFill>
                            <a:srgbClr val="000000"/>
                          </a:solidFill>
                          <a:latin typeface="微软雅黑" panose="020B0503020204020204" pitchFamily="34" charset="-122"/>
                          <a:ea typeface="微软雅黑" panose="020B0503020204020204" pitchFamily="34" charset="-122"/>
                        </a:rPr>
                        <a:t>，相关产业原材料成本急剧升高，结合养殖技术发展，参考省实施方案对央补育肥猪保额的调增，同步开展方案优化。</a:t>
                      </a:r>
                      <a:endParaRPr sz="1200" b="0" dirty="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791335">
                <a:tc>
                  <a:txBody>
                    <a:bodyPr/>
                    <a:lstStyle/>
                    <a:p>
                      <a:pPr indent="0" algn="l" fontAlgn="auto">
                        <a:lnSpc>
                          <a:spcPct val="150000"/>
                        </a:lnSpc>
                        <a:buNone/>
                      </a:pPr>
                      <a:r>
                        <a:rPr sz="1200" b="0">
                          <a:solidFill>
                            <a:srgbClr val="000000"/>
                          </a:solidFill>
                          <a:latin typeface="微软雅黑" panose="020B0503020204020204" pitchFamily="34" charset="-122"/>
                          <a:ea typeface="微软雅黑" panose="020B0503020204020204" pitchFamily="34" charset="-122"/>
                        </a:rPr>
                        <a:t>增加苗种养殖保险保险金额，针对本地水产苗种繁育的抗风险需求，确定各类鱼种的单位保险金额。</a:t>
                      </a:r>
                      <a:r>
                        <a:rPr sz="1200" b="1">
                          <a:solidFill>
                            <a:srgbClr val="000000"/>
                          </a:solidFill>
                          <a:latin typeface="微软雅黑" panose="020B0503020204020204" pitchFamily="34" charset="-122"/>
                          <a:ea typeface="微软雅黑" panose="020B0503020204020204" pitchFamily="34" charset="-122"/>
                        </a:rPr>
                        <a:t>鳗鲡、加州鲈鱼、乌鳢（生鱼）、桂花鱼、黄颡鱼设立工厂化育苗保额4000元/立方米，池塘育苗保额20000元/亩；其他鱼种按工厂化育苗保额2000元/立方米，池塘育苗保额10000元/亩确定</a:t>
                      </a:r>
                      <a:r>
                        <a:rPr sz="1200" b="0">
                          <a:solidFill>
                            <a:srgbClr val="000000"/>
                          </a:solidFill>
                          <a:latin typeface="微软雅黑" panose="020B0503020204020204" pitchFamily="34" charset="-122"/>
                          <a:ea typeface="微软雅黑" panose="020B0503020204020204" pitchFamily="34" charset="-122"/>
                        </a:rPr>
                        <a:t>。</a:t>
                      </a:r>
                      <a:endParaRPr sz="12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l" fontAlgn="auto">
                        <a:lnSpc>
                          <a:spcPct val="150000"/>
                        </a:lnSpc>
                        <a:buNone/>
                      </a:pPr>
                      <a:r>
                        <a:rPr sz="1200" b="0">
                          <a:solidFill>
                            <a:srgbClr val="000000"/>
                          </a:solidFill>
                          <a:latin typeface="微软雅黑" panose="020B0503020204020204" pitchFamily="34" charset="-122"/>
                          <a:ea typeface="微软雅黑" panose="020B0503020204020204" pitchFamily="34" charset="-122"/>
                        </a:rPr>
                        <a:t>考虑各个农户鱼苗购入及售出的品种、质量、规格都不一，很难准确确定其成本，目前考虑</a:t>
                      </a:r>
                      <a:r>
                        <a:rPr sz="1200" b="1">
                          <a:solidFill>
                            <a:srgbClr val="000000"/>
                          </a:solidFill>
                          <a:latin typeface="微软雅黑" panose="020B0503020204020204" pitchFamily="34" charset="-122"/>
                          <a:ea typeface="微软雅黑" panose="020B0503020204020204" pitchFamily="34" charset="-122"/>
                        </a:rPr>
                        <a:t>以平均基本成本厘定保额且低于实际价值避免额外获利</a:t>
                      </a:r>
                      <a:r>
                        <a:rPr sz="1200" b="0">
                          <a:solidFill>
                            <a:srgbClr val="000000"/>
                          </a:solidFill>
                          <a:latin typeface="微软雅黑" panose="020B0503020204020204" pitchFamily="34" charset="-122"/>
                          <a:ea typeface="微软雅黑" panose="020B0503020204020204" pitchFamily="34" charset="-122"/>
                        </a:rPr>
                        <a:t>，其中鳗鲡、加州鲈鱼、生鱼、桂花鱼、黄颡鱼设立工厂化育苗保额4000元/立方米，池塘育苗保额20000元/亩；其他鱼种按工厂化育苗保额2000元/立方米，池塘育苗保额10000元/亩确定。</a:t>
                      </a:r>
                      <a:endParaRPr sz="12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791335">
                <a:tc>
                  <a:txBody>
                    <a:bodyPr/>
                    <a:lstStyle/>
                    <a:p>
                      <a:pPr indent="0" algn="l" fontAlgn="auto">
                        <a:lnSpc>
                          <a:spcPct val="150000"/>
                        </a:lnSpc>
                        <a:buNone/>
                      </a:pPr>
                      <a:r>
                        <a:rPr sz="1200">
                          <a:solidFill>
                            <a:srgbClr val="000000"/>
                          </a:solidFill>
                          <a:latin typeface="微软雅黑" panose="020B0503020204020204" pitchFamily="34" charset="-122"/>
                          <a:ea typeface="微软雅黑" panose="020B0503020204020204" pitchFamily="34" charset="-122"/>
                        </a:rPr>
                        <a:t>花卉苗木创新保险：</a:t>
                      </a:r>
                      <a:r>
                        <a:rPr sz="1200" b="1">
                          <a:solidFill>
                            <a:srgbClr val="000000"/>
                          </a:solidFill>
                          <a:latin typeface="微软雅黑" panose="020B0503020204020204" pitchFamily="34" charset="-122"/>
                          <a:ea typeface="微软雅黑" panose="020B0503020204020204" pitchFamily="34" charset="-122"/>
                        </a:rPr>
                        <a:t>花卉苗木每年每亩保险金额根据花卉苗木实际生产投入情况及当地平均成本情况由投保人与保险人协商确定，原则上不得超过《佛山市主要花卉苗木种植物化成本分类明细参考表》中所列参考值，并在保单中载明。</a:t>
                      </a:r>
                      <a:endParaRPr sz="1200" b="1">
                        <a:solidFill>
                          <a:srgbClr val="FF0000"/>
                        </a:solidFill>
                        <a:highlight>
                          <a:srgbClr val="FFFF00"/>
                        </a:highlight>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a:lnSpc>
                          <a:spcPct val="150000"/>
                        </a:lnSpc>
                        <a:buClrTx/>
                        <a:buSzTx/>
                        <a:buFontTx/>
                        <a:buNone/>
                      </a:pPr>
                      <a:r>
                        <a:rPr sz="1200" b="0" dirty="0" err="1">
                          <a:solidFill>
                            <a:srgbClr val="000000"/>
                          </a:solidFill>
                          <a:latin typeface="微软雅黑" panose="020B0503020204020204" pitchFamily="34" charset="-122"/>
                          <a:ea typeface="微软雅黑" panose="020B0503020204020204" pitchFamily="34" charset="-122"/>
                        </a:rPr>
                        <a:t>花卉苗木创新保险中优化单位保险金额范围，将</a:t>
                      </a:r>
                      <a:r>
                        <a:rPr sz="1200" b="1" dirty="0" err="1">
                          <a:solidFill>
                            <a:srgbClr val="000000"/>
                          </a:solidFill>
                          <a:latin typeface="微软雅黑" panose="020B0503020204020204" pitchFamily="34" charset="-122"/>
                          <a:ea typeface="微软雅黑" panose="020B0503020204020204" pitchFamily="34" charset="-122"/>
                        </a:rPr>
                        <a:t>根据不同花卉苗木品类对应不同的保险金额</a:t>
                      </a:r>
                      <a:r>
                        <a:rPr sz="1200" b="0" dirty="0" err="1">
                          <a:solidFill>
                            <a:srgbClr val="000000"/>
                          </a:solidFill>
                          <a:latin typeface="微软雅黑" panose="020B0503020204020204" pitchFamily="34" charset="-122"/>
                          <a:ea typeface="微软雅黑" panose="020B0503020204020204" pitchFamily="34" charset="-122"/>
                        </a:rPr>
                        <a:t>，以更好匹配实际花卉苗木种植成本</a:t>
                      </a:r>
                      <a:r>
                        <a:rPr sz="1200" b="0" dirty="0">
                          <a:solidFill>
                            <a:srgbClr val="000000"/>
                          </a:solidFill>
                          <a:latin typeface="微软雅黑" panose="020B0503020204020204" pitchFamily="34" charset="-122"/>
                          <a:ea typeface="微软雅黑" panose="020B0503020204020204" pitchFamily="34" charset="-122"/>
                        </a:rPr>
                        <a:t>。</a:t>
                      </a:r>
                      <a:endParaRPr sz="1200" b="0" dirty="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5" name="圆角矩形 31"/>
          <p:cNvSpPr/>
          <p:nvPr/>
        </p:nvSpPr>
        <p:spPr>
          <a:xfrm>
            <a:off x="4378325" y="963295"/>
            <a:ext cx="1841500" cy="436880"/>
          </a:xfrm>
          <a:prstGeom prst="roundRect">
            <a:avLst>
              <a:gd name="adj" fmla="val 16667"/>
            </a:avLst>
          </a:prstGeom>
          <a:solidFill>
            <a:schemeClr val="accent1">
              <a:alpha val="65000"/>
            </a:schemeClr>
          </a:solidFill>
          <a:ln w="6350">
            <a:noFill/>
          </a:ln>
        </p:spPr>
        <p:txBody>
          <a:bodyPr lIns="90170" tIns="46990" rIns="90170" bIns="46990" anchor="ctr" anchorCtr="0"/>
          <a:lstStyle/>
          <a:p>
            <a:pPr algn="ct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省文件精神</a:t>
            </a:r>
            <a:endPar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Line 34"/>
          <p:cNvSpPr/>
          <p:nvPr/>
        </p:nvSpPr>
        <p:spPr>
          <a:xfrm>
            <a:off x="3175" y="897255"/>
            <a:ext cx="12188825" cy="0"/>
          </a:xfrm>
          <a:prstGeom prst="line">
            <a:avLst/>
          </a:prstGeom>
          <a:ln w="60325" cap="flat" cmpd="thinThick">
            <a:solidFill>
              <a:srgbClr val="003300"/>
            </a:solidFill>
            <a:prstDash val="solid"/>
            <a:miter/>
            <a:headEnd type="none" w="med" len="med"/>
            <a:tailEnd type="none" w="med" len="med"/>
          </a:ln>
        </p:spPr>
      </p:sp>
      <p:sp>
        <p:nvSpPr>
          <p:cNvPr id="8" name="圆角矩形 31"/>
          <p:cNvSpPr/>
          <p:nvPr/>
        </p:nvSpPr>
        <p:spPr>
          <a:xfrm>
            <a:off x="8060055" y="969010"/>
            <a:ext cx="2070735" cy="426085"/>
          </a:xfrm>
          <a:prstGeom prst="roundRect">
            <a:avLst>
              <a:gd name="adj" fmla="val 16667"/>
            </a:avLst>
          </a:prstGeom>
          <a:noFill/>
          <a:ln w="6350">
            <a:solidFill>
              <a:schemeClr val="accent1"/>
            </a:solidFill>
          </a:ln>
        </p:spPr>
        <p:txBody>
          <a:bodyPr lIns="90170" tIns="46990" rIns="90170" bIns="46990" anchor="ctr" anchorCtr="0"/>
          <a:lstStyle/>
          <a:p>
            <a:pPr algn="ctr"/>
            <a:r>
              <a:rPr lang="zh-CN" altLang="en-US" sz="1800" b="1" dirty="0">
                <a:solidFill>
                  <a:srgbClr val="339966"/>
                </a:solidFill>
                <a:latin typeface="微软雅黑" panose="020B0503020204020204" pitchFamily="34" charset="-122"/>
                <a:ea typeface="微软雅黑" panose="020B0503020204020204" pitchFamily="34" charset="-122"/>
                <a:sym typeface="微软雅黑" panose="020B0503020204020204" pitchFamily="34" charset="-122"/>
              </a:rPr>
              <a:t>主要依据及</a:t>
            </a:r>
            <a:r>
              <a:rPr lang="zh-CN" altLang="en-US" sz="1800" b="1" dirty="0">
                <a:solidFill>
                  <a:srgbClr val="339966"/>
                </a:solidFill>
                <a:latin typeface="微软雅黑" panose="020B0503020204020204" pitchFamily="34" charset="-122"/>
                <a:ea typeface="微软雅黑" panose="020B0503020204020204" pitchFamily="34" charset="-122"/>
                <a:sym typeface="微软雅黑" panose="020B0503020204020204" pitchFamily="34" charset="-122"/>
              </a:rPr>
              <a:t>理由</a:t>
            </a:r>
            <a:endParaRPr lang="zh-CN" altLang="en-US" sz="1800" b="1" dirty="0">
              <a:solidFill>
                <a:srgbClr val="33996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26" name="圆角矩形 30"/>
          <p:cNvSpPr/>
          <p:nvPr/>
        </p:nvSpPr>
        <p:spPr>
          <a:xfrm>
            <a:off x="1299845" y="963930"/>
            <a:ext cx="1714500" cy="436880"/>
          </a:xfrm>
          <a:prstGeom prst="roundRect">
            <a:avLst>
              <a:gd name="adj" fmla="val 16667"/>
            </a:avLst>
          </a:prstGeom>
          <a:solidFill>
            <a:schemeClr val="accent1">
              <a:alpha val="75000"/>
            </a:schemeClr>
          </a:solidFill>
          <a:ln w="6350" cap="flat" cmpd="sng">
            <a:solidFill>
              <a:schemeClr val="accent1"/>
            </a:solidFill>
            <a:prstDash val="solid"/>
            <a:headEnd type="none" w="med" len="med"/>
            <a:tailEnd type="none" w="med" len="med"/>
          </a:ln>
        </p:spPr>
        <p:txBody>
          <a:bodyPr lIns="90170" tIns="46990" rIns="90170" bIns="46990" anchor="ctr" anchorCtr="0"/>
          <a:lstStyle/>
          <a:p>
            <a:pPr algn="ct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主要内容变化</a:t>
            </a: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a:t>
            </a:r>
            <a:endPar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28" name="标题 1"/>
          <p:cNvSpPr>
            <a:spLocks noGrp="1"/>
          </p:cNvSpPr>
          <p:nvPr>
            <p:ph type="title"/>
          </p:nvPr>
        </p:nvSpPr>
        <p:spPr>
          <a:xfrm>
            <a:off x="177800" y="263525"/>
            <a:ext cx="11056938" cy="700088"/>
          </a:xfrm>
          <a:noFill/>
          <a:ln>
            <a:noFill/>
          </a:ln>
        </p:spPr>
        <p:txBody>
          <a:bodyPr/>
          <a:lstStyle/>
          <a:p>
            <a:pPr marL="0" indent="0" eaLnBrk="1" hangingPunct="1"/>
            <a:r>
              <a:rPr lang="zh-CN" altLang="en-US" dirty="0">
                <a:solidFill>
                  <a:srgbClr val="080808"/>
                </a:solidFill>
              </a:rPr>
              <a:t>3-</a:t>
            </a:r>
            <a:r>
              <a:rPr lang="en-US" altLang="zh-CN" dirty="0">
                <a:solidFill>
                  <a:srgbClr val="080808"/>
                </a:solidFill>
              </a:rPr>
              <a:t>6</a:t>
            </a:r>
            <a:r>
              <a:rPr lang="zh-CN" altLang="en-US" dirty="0">
                <a:solidFill>
                  <a:srgbClr val="080808"/>
                </a:solidFill>
              </a:rPr>
              <a:t> 保险费率</a:t>
            </a:r>
            <a:endParaRPr lang="zh-CN" altLang="en-US" dirty="0">
              <a:solidFill>
                <a:srgbClr val="080808"/>
              </a:solidFill>
            </a:endParaRPr>
          </a:p>
        </p:txBody>
      </p:sp>
      <p:sp>
        <p:nvSpPr>
          <p:cNvPr id="25634" name="Line 34"/>
          <p:cNvSpPr/>
          <p:nvPr/>
        </p:nvSpPr>
        <p:spPr>
          <a:xfrm>
            <a:off x="0" y="892175"/>
            <a:ext cx="12188825" cy="0"/>
          </a:xfrm>
          <a:prstGeom prst="line">
            <a:avLst/>
          </a:prstGeom>
          <a:ln w="60325" cap="flat" cmpd="thinThick">
            <a:solidFill>
              <a:srgbClr val="003300"/>
            </a:solidFill>
            <a:prstDash val="solid"/>
            <a:miter/>
            <a:headEnd type="none" w="med" len="med"/>
            <a:tailEnd type="none" w="med" len="med"/>
          </a:ln>
        </p:spPr>
      </p:sp>
      <p:graphicFrame>
        <p:nvGraphicFramePr>
          <p:cNvPr id="6" name="表格 5"/>
          <p:cNvGraphicFramePr/>
          <p:nvPr>
            <p:custDataLst>
              <p:tags r:id="rId1"/>
            </p:custDataLst>
          </p:nvPr>
        </p:nvGraphicFramePr>
        <p:xfrm>
          <a:off x="267335" y="1466850"/>
          <a:ext cx="11412855" cy="5201920"/>
        </p:xfrm>
        <a:graphic>
          <a:graphicData uri="http://schemas.openxmlformats.org/drawingml/2006/table">
            <a:tbl>
              <a:tblPr firstRow="1" bandRow="1">
                <a:tableStyleId>{5C22544A-7EE6-4342-B048-85BDC9FD1C3A}</a:tableStyleId>
              </a:tblPr>
              <a:tblGrid>
                <a:gridCol w="3485515"/>
                <a:gridCol w="3456940"/>
                <a:gridCol w="4470400"/>
              </a:tblGrid>
              <a:tr h="2157095">
                <a:tc>
                  <a:txBody>
                    <a:bodyPr/>
                    <a:lstStyle/>
                    <a:p>
                      <a:pPr indent="0" fontAlgn="auto">
                        <a:lnSpc>
                          <a:spcPct val="150000"/>
                        </a:lnSpc>
                        <a:buNone/>
                      </a:pPr>
                      <a:r>
                        <a:rPr sz="1200" b="0">
                          <a:solidFill>
                            <a:srgbClr val="000000"/>
                          </a:solidFill>
                          <a:latin typeface="微软雅黑" panose="020B0503020204020204" pitchFamily="34" charset="-122"/>
                          <a:ea typeface="微软雅黑" panose="020B0503020204020204" pitchFamily="34" charset="-122"/>
                        </a:rPr>
                        <a:t>生猪菜篮子供应保险：</a:t>
                      </a:r>
                      <a:endParaRPr sz="1200" b="0">
                        <a:solidFill>
                          <a:srgbClr val="000000"/>
                        </a:solidFill>
                        <a:latin typeface="微软雅黑" panose="020B0503020204020204" pitchFamily="34" charset="-122"/>
                        <a:ea typeface="微软雅黑" panose="020B0503020204020204" pitchFamily="34" charset="-122"/>
                      </a:endParaRPr>
                    </a:p>
                    <a:p>
                      <a:pPr indent="0" fontAlgn="auto">
                        <a:lnSpc>
                          <a:spcPct val="150000"/>
                        </a:lnSpc>
                        <a:buNone/>
                      </a:pPr>
                      <a:r>
                        <a:rPr sz="1200" b="0">
                          <a:solidFill>
                            <a:srgbClr val="000000"/>
                          </a:solidFill>
                          <a:latin typeface="微软雅黑" panose="020B0503020204020204" pitchFamily="34" charset="-122"/>
                          <a:ea typeface="微软雅黑" panose="020B0503020204020204" pitchFamily="34" charset="-122"/>
                        </a:rPr>
                        <a:t>保险费率：</a:t>
                      </a:r>
                      <a:r>
                        <a:rPr sz="1200" b="1">
                          <a:solidFill>
                            <a:srgbClr val="000000"/>
                          </a:solidFill>
                          <a:latin typeface="微软雅黑" panose="020B0503020204020204" pitchFamily="34" charset="-122"/>
                          <a:ea typeface="微软雅黑" panose="020B0503020204020204" pitchFamily="34" charset="-122"/>
                        </a:rPr>
                        <a:t>基准费率0.6%</a:t>
                      </a:r>
                      <a:r>
                        <a:rPr sz="1200" b="0">
                          <a:solidFill>
                            <a:srgbClr val="000000"/>
                          </a:solidFill>
                          <a:latin typeface="微软雅黑" panose="020B0503020204020204" pitchFamily="34" charset="-122"/>
                          <a:ea typeface="微软雅黑" panose="020B0503020204020204" pitchFamily="34" charset="-122"/>
                        </a:rPr>
                        <a:t>。费率调整系数为各项调整系数值之积，</a:t>
                      </a:r>
                      <a:r>
                        <a:rPr sz="1200" b="1">
                          <a:solidFill>
                            <a:srgbClr val="000000"/>
                          </a:solidFill>
                          <a:latin typeface="微软雅黑" panose="020B0503020204020204" pitchFamily="34" charset="-122"/>
                          <a:ea typeface="微软雅黑" panose="020B0503020204020204" pitchFamily="34" charset="-122"/>
                        </a:rPr>
                        <a:t>上下浮动范围为0.75-1.25；</a:t>
                      </a:r>
                      <a:endParaRPr sz="1200" b="1">
                        <a:solidFill>
                          <a:srgbClr val="000000"/>
                        </a:solidFill>
                        <a:latin typeface="微软雅黑" panose="020B0503020204020204" pitchFamily="34" charset="-122"/>
                        <a:ea typeface="微软雅黑" panose="020B0503020204020204" pitchFamily="34" charset="-122"/>
                      </a:endParaRPr>
                    </a:p>
                    <a:p>
                      <a:pPr indent="0" fontAlgn="auto">
                        <a:lnSpc>
                          <a:spcPct val="150000"/>
                        </a:lnSpc>
                        <a:buNone/>
                      </a:pPr>
                      <a:r>
                        <a:rPr sz="1200" b="0">
                          <a:solidFill>
                            <a:srgbClr val="000000"/>
                          </a:solidFill>
                          <a:latin typeface="微软雅黑" panose="020B0503020204020204" pitchFamily="34" charset="-122"/>
                          <a:ea typeface="微软雅黑" panose="020B0503020204020204" pitchFamily="34" charset="-122"/>
                        </a:rPr>
                        <a:t>生猪价格指数保险：</a:t>
                      </a:r>
                      <a:endParaRPr sz="1200" b="0">
                        <a:solidFill>
                          <a:srgbClr val="000000"/>
                        </a:solidFill>
                        <a:latin typeface="微软雅黑" panose="020B0503020204020204" pitchFamily="34" charset="-122"/>
                        <a:ea typeface="微软雅黑" panose="020B0503020204020204" pitchFamily="34" charset="-122"/>
                      </a:endParaRPr>
                    </a:p>
                    <a:p>
                      <a:pPr indent="0" fontAlgn="auto">
                        <a:lnSpc>
                          <a:spcPct val="150000"/>
                        </a:lnSpc>
                        <a:buNone/>
                      </a:pPr>
                      <a:r>
                        <a:rPr sz="1200" b="0">
                          <a:solidFill>
                            <a:srgbClr val="000000"/>
                          </a:solidFill>
                          <a:latin typeface="微软雅黑" panose="020B0503020204020204" pitchFamily="34" charset="-122"/>
                          <a:ea typeface="微软雅黑" panose="020B0503020204020204" pitchFamily="34" charset="-122"/>
                        </a:rPr>
                        <a:t>保险费率：基准费率4.45%。</a:t>
                      </a:r>
                      <a:r>
                        <a:rPr sz="1200" b="1">
                          <a:solidFill>
                            <a:srgbClr val="000000"/>
                          </a:solidFill>
                          <a:latin typeface="微软雅黑" panose="020B0503020204020204" pitchFamily="34" charset="-122"/>
                          <a:ea typeface="微软雅黑" panose="020B0503020204020204" pitchFamily="34" charset="-122"/>
                        </a:rPr>
                        <a:t>费率调整系数为各项调整系数值之积，上下浮动范围为0.75-1.25，</a:t>
                      </a:r>
                      <a:endParaRPr sz="1200" b="1">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50000"/>
                        </a:lnSpc>
                        <a:buNone/>
                      </a:pPr>
                      <a:r>
                        <a:rPr sz="1200" b="0" dirty="0">
                          <a:solidFill>
                            <a:srgbClr val="000000"/>
                          </a:solidFill>
                          <a:latin typeface="微软雅黑" panose="020B0503020204020204" pitchFamily="34" charset="-122"/>
                          <a:ea typeface="微软雅黑" panose="020B0503020204020204" pitchFamily="34" charset="-122"/>
                        </a:rPr>
                        <a:t>1、根据《广东省财政厅等4部门关于做好2023年农业保险工作的通知》（</a:t>
                      </a:r>
                      <a:r>
                        <a:rPr sz="1200" b="0" dirty="0" err="1">
                          <a:solidFill>
                            <a:srgbClr val="000000"/>
                          </a:solidFill>
                          <a:latin typeface="微软雅黑" panose="020B0503020204020204" pitchFamily="34" charset="-122"/>
                          <a:ea typeface="微软雅黑" panose="020B0503020204020204" pitchFamily="34" charset="-122"/>
                        </a:rPr>
                        <a:t>粤财金</a:t>
                      </a:r>
                      <a:r>
                        <a:rPr sz="1200" b="0" dirty="0">
                          <a:solidFill>
                            <a:srgbClr val="000000"/>
                          </a:solidFill>
                          <a:latin typeface="微软雅黑" panose="020B0503020204020204" pitchFamily="34" charset="-122"/>
                          <a:ea typeface="微软雅黑" panose="020B0503020204020204" pitchFamily="34" charset="-122"/>
                        </a:rPr>
                        <a:t>[2022]33号）文件精神，“建立农业保险条款费率动态调整机制，秉承保险机构保本微利原则”。</a:t>
                      </a:r>
                      <a:endParaRPr sz="1200" b="0" dirty="0">
                        <a:solidFill>
                          <a:srgbClr val="000000"/>
                        </a:solidFill>
                        <a:latin typeface="微软雅黑" panose="020B0503020204020204" pitchFamily="34" charset="-122"/>
                        <a:ea typeface="微软雅黑" panose="020B0503020204020204" pitchFamily="34" charset="-122"/>
                      </a:endParaRPr>
                    </a:p>
                    <a:p>
                      <a:pPr indent="0" fontAlgn="auto">
                        <a:lnSpc>
                          <a:spcPct val="150000"/>
                        </a:lnSpc>
                        <a:buNone/>
                      </a:pPr>
                      <a:r>
                        <a:rPr sz="1200" b="0" dirty="0">
                          <a:solidFill>
                            <a:srgbClr val="000000"/>
                          </a:solidFill>
                          <a:latin typeface="微软雅黑" panose="020B0503020204020204" pitchFamily="34" charset="-122"/>
                          <a:ea typeface="微软雅黑" panose="020B0503020204020204" pitchFamily="34" charset="-122"/>
                        </a:rPr>
                        <a:t>2、根据《农业保险精算规定（试行）》</a:t>
                      </a:r>
                      <a:r>
                        <a:rPr sz="1200" b="0" dirty="0" err="1">
                          <a:solidFill>
                            <a:srgbClr val="000000"/>
                          </a:solidFill>
                          <a:latin typeface="微软雅黑" panose="020B0503020204020204" pitchFamily="34" charset="-122"/>
                          <a:ea typeface="微软雅黑" panose="020B0503020204020204" pitchFamily="34" charset="-122"/>
                        </a:rPr>
                        <a:t>要求财政补贴性产品的费率调整系数浮动范围限制在</a:t>
                      </a:r>
                      <a:r>
                        <a:rPr sz="1200" b="0" dirty="0">
                          <a:solidFill>
                            <a:srgbClr val="000000"/>
                          </a:solidFill>
                          <a:latin typeface="微软雅黑" panose="020B0503020204020204" pitchFamily="34" charset="-122"/>
                          <a:ea typeface="微软雅黑" panose="020B0503020204020204" pitchFamily="34" charset="-122"/>
                        </a:rPr>
                        <a:t>[0.75-1.25]。</a:t>
                      </a:r>
                      <a:endParaRPr sz="1200" b="0" dirty="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50000"/>
                        </a:lnSpc>
                        <a:buNone/>
                      </a:pPr>
                      <a:r>
                        <a:rPr sz="1200" b="0" dirty="0">
                          <a:solidFill>
                            <a:srgbClr val="000000"/>
                          </a:solidFill>
                          <a:latin typeface="微软雅黑" panose="020B0503020204020204" pitchFamily="34" charset="-122"/>
                          <a:ea typeface="微软雅黑" panose="020B0503020204020204" pitchFamily="34" charset="-122"/>
                        </a:rPr>
                        <a:t>1、生猪菜篮子供应保险：费率由0.8%下调为0.6%。根据《广东省财政厅等4部门关于做好2023年农业保险工作的通知》（</a:t>
                      </a:r>
                      <a:r>
                        <a:rPr sz="1200" b="0" dirty="0" err="1">
                          <a:solidFill>
                            <a:srgbClr val="000000"/>
                          </a:solidFill>
                          <a:latin typeface="微软雅黑" panose="020B0503020204020204" pitchFamily="34" charset="-122"/>
                          <a:ea typeface="微软雅黑" panose="020B0503020204020204" pitchFamily="34" charset="-122"/>
                        </a:rPr>
                        <a:t>粤财金</a:t>
                      </a:r>
                      <a:r>
                        <a:rPr sz="1200" b="0" dirty="0">
                          <a:solidFill>
                            <a:srgbClr val="000000"/>
                          </a:solidFill>
                          <a:latin typeface="微软雅黑" panose="020B0503020204020204" pitchFamily="34" charset="-122"/>
                          <a:ea typeface="微软雅黑" panose="020B0503020204020204" pitchFamily="34" charset="-122"/>
                        </a:rPr>
                        <a:t>[2022]33号）文件精神，建立农业保险条款费率动态调整机制，秉承保险机构保本微利原则，对2021-2023年赔付率较低的险种调整费率，以进一步落实承保机构保本微利要求。</a:t>
                      </a:r>
                      <a:endParaRPr sz="1200" b="0" dirty="0">
                        <a:solidFill>
                          <a:srgbClr val="000000"/>
                        </a:solidFill>
                        <a:latin typeface="微软雅黑" panose="020B0503020204020204" pitchFamily="34" charset="-122"/>
                        <a:ea typeface="微软雅黑" panose="020B0503020204020204" pitchFamily="34" charset="-122"/>
                      </a:endParaRPr>
                    </a:p>
                    <a:p>
                      <a:pPr indent="0" fontAlgn="auto">
                        <a:lnSpc>
                          <a:spcPct val="150000"/>
                        </a:lnSpc>
                        <a:buNone/>
                      </a:pPr>
                      <a:r>
                        <a:rPr sz="1200" b="0" dirty="0">
                          <a:solidFill>
                            <a:srgbClr val="000000"/>
                          </a:solidFill>
                          <a:latin typeface="微软雅黑" panose="020B0503020204020204" pitchFamily="34" charset="-122"/>
                          <a:ea typeface="微软雅黑" panose="020B0503020204020204" pitchFamily="34" charset="-122"/>
                        </a:rPr>
                        <a:t>2、各险种调整系数上下浮动范围为0.75-1.25</a:t>
                      </a:r>
                      <a:r>
                        <a:rPr sz="1200" b="0" dirty="0" smtClean="0">
                          <a:solidFill>
                            <a:srgbClr val="000000"/>
                          </a:solidFill>
                          <a:latin typeface="微软雅黑" panose="020B0503020204020204" pitchFamily="34" charset="-122"/>
                          <a:ea typeface="微软雅黑" panose="020B0503020204020204" pitchFamily="34" charset="-122"/>
                        </a:rPr>
                        <a:t>。</a:t>
                      </a:r>
                      <a:endParaRPr sz="1200" b="0" dirty="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81660">
                <a:tc>
                  <a:txBody>
                    <a:bodyPr/>
                    <a:lstStyle/>
                    <a:p>
                      <a:pPr indent="0" algn="l" fontAlgn="auto">
                        <a:lnSpc>
                          <a:spcPct val="150000"/>
                        </a:lnSpc>
                        <a:buNone/>
                      </a:pPr>
                      <a:r>
                        <a:rPr sz="1200" b="0">
                          <a:solidFill>
                            <a:srgbClr val="000000"/>
                          </a:solidFill>
                          <a:latin typeface="微软雅黑" panose="020B0503020204020204" pitchFamily="34" charset="-122"/>
                          <a:ea typeface="微软雅黑" panose="020B0503020204020204" pitchFamily="34" charset="-122"/>
                        </a:rPr>
                        <a:t>增加苗种养殖保险费率，保险费率为8%</a:t>
                      </a:r>
                      <a:r>
                        <a:rPr lang="zh-CN" sz="1200" b="0">
                          <a:solidFill>
                            <a:srgbClr val="000000"/>
                          </a:solidFill>
                          <a:latin typeface="微软雅黑" panose="020B0503020204020204" pitchFamily="34" charset="-122"/>
                          <a:ea typeface="微软雅黑" panose="020B0503020204020204" pitchFamily="34" charset="-122"/>
                        </a:rPr>
                        <a:t>。</a:t>
                      </a:r>
                      <a:endParaRPr lang="zh-CN" sz="12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rPr>
                        <a:t>/</a:t>
                      </a:r>
                      <a:endParaRPr lang="en-US" sz="12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ctr">
                        <a:buNone/>
                      </a:pPr>
                      <a:r>
                        <a:rPr lang="zh-CN" sz="1200">
                          <a:solidFill>
                            <a:schemeClr val="tx1"/>
                          </a:solidFill>
                          <a:highlight>
                            <a:srgbClr val="000000">
                              <a:alpha val="0"/>
                            </a:srgbClr>
                          </a:highlight>
                          <a:latin typeface="微软雅黑" panose="020B0503020204020204" pitchFamily="34" charset="-122"/>
                          <a:ea typeface="微软雅黑" panose="020B0503020204020204" pitchFamily="34" charset="-122"/>
                          <a:sym typeface="+mn-ea"/>
                        </a:rPr>
                        <a:t>鉴于淡水渔业是佛山绝对的支柱及特色农业产业，为进一步提高地方支柱型优势品种保险覆盖面，</a:t>
                      </a:r>
                      <a:r>
                        <a:rPr lang="zh-CN" altLang="en-US" sz="1200" b="0" dirty="0" smtClean="0">
                          <a:solidFill>
                            <a:srgbClr val="000000"/>
                          </a:solidFill>
                          <a:latin typeface="微软雅黑" panose="020B0503020204020204" pitchFamily="34" charset="-122"/>
                          <a:ea typeface="微软雅黑" panose="020B0503020204020204" pitchFamily="34" charset="-122"/>
                        </a:rPr>
                        <a:t>引入水产种苗，费率参照纯风险损失情况，初定</a:t>
                      </a:r>
                      <a:r>
                        <a:rPr lang="en-US" altLang="zh-CN" sz="1200" b="0" dirty="0" smtClean="0">
                          <a:solidFill>
                            <a:srgbClr val="000000"/>
                          </a:solidFill>
                          <a:latin typeface="微软雅黑" panose="020B0503020204020204" pitchFamily="34" charset="-122"/>
                          <a:ea typeface="微软雅黑" panose="020B0503020204020204" pitchFamily="34" charset="-122"/>
                        </a:rPr>
                        <a:t>8%</a:t>
                      </a:r>
                      <a:endParaRPr sz="1200" b="0" dirty="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44650">
                <a:tc>
                  <a:txBody>
                    <a:bodyPr/>
                    <a:lstStyle/>
                    <a:p>
                      <a:pPr marL="0" marR="0" lvl="0" indent="0" algn="l" defTabSz="914400" rtl="0" eaLnBrk="1" fontAlgn="auto" latinLnBrk="0" hangingPunct="1">
                        <a:lnSpc>
                          <a:spcPct val="150000"/>
                        </a:lnSpc>
                        <a:spcBef>
                          <a:spcPts val="0"/>
                        </a:spcBef>
                        <a:spcAft>
                          <a:spcPts val="0"/>
                        </a:spcAft>
                        <a:buClrTx/>
                        <a:buSzTx/>
                        <a:buFontTx/>
                        <a:buNone/>
                        <a:defRPr/>
                      </a:pPr>
                      <a:r>
                        <a:rPr lang="zh-CN" altLang="en-US" sz="1200" b="0" kern="1200" dirty="0" smtClean="0">
                          <a:solidFill>
                            <a:srgbClr val="000000"/>
                          </a:solidFill>
                          <a:latin typeface="微软雅黑" panose="020B0503020204020204" pitchFamily="34" charset="-122"/>
                          <a:ea typeface="微软雅黑" panose="020B0503020204020204" pitchFamily="34" charset="-122"/>
                          <a:cs typeface="+mn-cs"/>
                        </a:rPr>
                        <a:t>淡水水产养殖创新保险：</a:t>
                      </a:r>
                      <a:endParaRPr lang="en-US" altLang="zh-CN" sz="1200" b="0" kern="1200" dirty="0" smtClean="0">
                        <a:solidFill>
                          <a:srgbClr val="000000"/>
                        </a:solidFill>
                        <a:latin typeface="微软雅黑" panose="020B0503020204020204" pitchFamily="34" charset="-122"/>
                        <a:ea typeface="微软雅黑" panose="020B0503020204020204" pitchFamily="34" charset="-122"/>
                        <a:cs typeface="+mn-cs"/>
                      </a:endParaRPr>
                    </a:p>
                  </a:txBody>
                  <a:tcPr marL="12700" marR="12700" marT="127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fontAlgn="auto">
                        <a:lnSpc>
                          <a:spcPct val="150000"/>
                        </a:lnSpc>
                        <a:buNone/>
                      </a:pPr>
                      <a:r>
                        <a:rPr lang="zh-CN" altLang="en-US" sz="1200" b="0" dirty="0" smtClean="0">
                          <a:solidFill>
                            <a:srgbClr val="000000"/>
                          </a:solidFill>
                          <a:latin typeface="微软雅黑" panose="020B0503020204020204" pitchFamily="34" charset="-122"/>
                          <a:ea typeface="微软雅黑" panose="020B0503020204020204" pitchFamily="34" charset="-122"/>
                        </a:rPr>
                        <a:t>根据</a:t>
                      </a:r>
                      <a:r>
                        <a:rPr lang="en-US" altLang="zh-CN" sz="1200" b="0" dirty="0" smtClean="0">
                          <a:solidFill>
                            <a:srgbClr val="000000"/>
                          </a:solidFill>
                          <a:latin typeface="微软雅黑" panose="020B0503020204020204" pitchFamily="34" charset="-122"/>
                          <a:ea typeface="微软雅黑" panose="020B0503020204020204" pitchFamily="34" charset="-122"/>
                        </a:rPr>
                        <a:t>《</a:t>
                      </a:r>
                      <a:r>
                        <a:rPr lang="zh-CN" altLang="en-US" sz="1200" b="0" dirty="0" smtClean="0">
                          <a:solidFill>
                            <a:srgbClr val="000000"/>
                          </a:solidFill>
                          <a:latin typeface="微软雅黑" panose="020B0503020204020204" pitchFamily="34" charset="-122"/>
                          <a:ea typeface="微软雅黑" panose="020B0503020204020204" pitchFamily="34" charset="-122"/>
                        </a:rPr>
                        <a:t>广东省财政厅等</a:t>
                      </a:r>
                      <a:r>
                        <a:rPr lang="en-US" altLang="zh-CN" sz="1200" b="0" dirty="0" smtClean="0">
                          <a:solidFill>
                            <a:srgbClr val="000000"/>
                          </a:solidFill>
                          <a:latin typeface="微软雅黑" panose="020B0503020204020204" pitchFamily="34" charset="-122"/>
                          <a:ea typeface="微软雅黑" panose="020B0503020204020204" pitchFamily="34" charset="-122"/>
                        </a:rPr>
                        <a:t>4</a:t>
                      </a:r>
                      <a:r>
                        <a:rPr lang="zh-CN" altLang="en-US" sz="1200" b="0" dirty="0" smtClean="0">
                          <a:solidFill>
                            <a:srgbClr val="000000"/>
                          </a:solidFill>
                          <a:latin typeface="微软雅黑" panose="020B0503020204020204" pitchFamily="34" charset="-122"/>
                          <a:ea typeface="微软雅黑" panose="020B0503020204020204" pitchFamily="34" charset="-122"/>
                        </a:rPr>
                        <a:t>部门关于做好</a:t>
                      </a:r>
                      <a:r>
                        <a:rPr lang="en-US" altLang="zh-CN" sz="1200" b="0" dirty="0" smtClean="0">
                          <a:solidFill>
                            <a:srgbClr val="000000"/>
                          </a:solidFill>
                          <a:latin typeface="微软雅黑" panose="020B0503020204020204" pitchFamily="34" charset="-122"/>
                          <a:ea typeface="微软雅黑" panose="020B0503020204020204" pitchFamily="34" charset="-122"/>
                        </a:rPr>
                        <a:t>2023</a:t>
                      </a:r>
                      <a:r>
                        <a:rPr lang="zh-CN" altLang="en-US" sz="1200" b="0" dirty="0" smtClean="0">
                          <a:solidFill>
                            <a:srgbClr val="000000"/>
                          </a:solidFill>
                          <a:latin typeface="微软雅黑" panose="020B0503020204020204" pitchFamily="34" charset="-122"/>
                          <a:ea typeface="微软雅黑" panose="020B0503020204020204" pitchFamily="34" charset="-122"/>
                        </a:rPr>
                        <a:t>年农业保险工作的通知</a:t>
                      </a:r>
                      <a:r>
                        <a:rPr lang="en-US" altLang="zh-CN" sz="1200" b="0" dirty="0" smtClean="0">
                          <a:solidFill>
                            <a:srgbClr val="000000"/>
                          </a:solidFill>
                          <a:latin typeface="微软雅黑" panose="020B0503020204020204" pitchFamily="34" charset="-122"/>
                          <a:ea typeface="微软雅黑" panose="020B0503020204020204" pitchFamily="34" charset="-122"/>
                        </a:rPr>
                        <a:t>》</a:t>
                      </a:r>
                      <a:r>
                        <a:rPr lang="zh-CN" altLang="en-US" sz="1200" b="0" dirty="0" smtClean="0">
                          <a:solidFill>
                            <a:srgbClr val="000000"/>
                          </a:solidFill>
                          <a:latin typeface="微软雅黑" panose="020B0503020204020204" pitchFamily="34" charset="-122"/>
                          <a:ea typeface="微软雅黑" panose="020B0503020204020204" pitchFamily="34" charset="-122"/>
                        </a:rPr>
                        <a:t>（粤财金</a:t>
                      </a:r>
                      <a:r>
                        <a:rPr lang="en-US" altLang="zh-CN" sz="1200" b="0" dirty="0" smtClean="0">
                          <a:solidFill>
                            <a:srgbClr val="000000"/>
                          </a:solidFill>
                          <a:latin typeface="微软雅黑" panose="020B0503020204020204" pitchFamily="34" charset="-122"/>
                          <a:ea typeface="微软雅黑" panose="020B0503020204020204" pitchFamily="34" charset="-122"/>
                        </a:rPr>
                        <a:t>[2022]33</a:t>
                      </a:r>
                      <a:r>
                        <a:rPr lang="zh-CN" altLang="en-US" sz="1200" b="0" dirty="0" smtClean="0">
                          <a:solidFill>
                            <a:srgbClr val="000000"/>
                          </a:solidFill>
                          <a:latin typeface="微软雅黑" panose="020B0503020204020204" pitchFamily="34" charset="-122"/>
                          <a:ea typeface="微软雅黑" panose="020B0503020204020204" pitchFamily="34" charset="-122"/>
                        </a:rPr>
                        <a:t>号）文件精神，“建立农业保险条款费率动态调整机制，秉承保险机构保本微利原则”。</a:t>
                      </a:r>
                      <a:endParaRPr lang="zh-CN" altLang="en-US" sz="1200" b="0" dirty="0" smtClean="0">
                        <a:solidFill>
                          <a:srgbClr val="000000"/>
                        </a:solidFill>
                        <a:latin typeface="微软雅黑" panose="020B0503020204020204" pitchFamily="34" charset="-122"/>
                        <a:ea typeface="微软雅黑" panose="020B0503020204020204" pitchFamily="34" charset="-122"/>
                      </a:endParaRPr>
                    </a:p>
                    <a:p>
                      <a:pPr indent="0" algn="ctr">
                        <a:buNone/>
                      </a:pPr>
                      <a:endParaRPr lang="en-US" sz="1200" b="0" dirty="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l">
                        <a:lnSpc>
                          <a:spcPct val="150000"/>
                        </a:lnSpc>
                        <a:buNone/>
                      </a:pPr>
                      <a:r>
                        <a:rPr lang="zh-CN" altLang="en-US" sz="1200" b="0" kern="1200" dirty="0" smtClean="0">
                          <a:solidFill>
                            <a:srgbClr val="000000"/>
                          </a:solidFill>
                          <a:latin typeface="微软雅黑" panose="020B0503020204020204" pitchFamily="34" charset="-122"/>
                          <a:ea typeface="微软雅黑" panose="020B0503020204020204" pitchFamily="34" charset="-122"/>
                          <a:cs typeface="+mn-cs"/>
                        </a:rPr>
                        <a:t>为进一步提升对佛山支柱农业产业的倾斜支持，提高农民参保积极性，进一步下调淡水水产养殖创新保险基准费率，普遍下调</a:t>
                      </a:r>
                      <a:r>
                        <a:rPr lang="en-US" altLang="zh-CN" sz="1200" b="0" kern="1200" dirty="0" smtClean="0">
                          <a:solidFill>
                            <a:srgbClr val="000000"/>
                          </a:solidFill>
                          <a:latin typeface="微软雅黑" panose="020B0503020204020204" pitchFamily="34" charset="-122"/>
                          <a:ea typeface="微软雅黑" panose="020B0503020204020204" pitchFamily="34" charset="-122"/>
                          <a:cs typeface="+mn-cs"/>
                        </a:rPr>
                        <a:t>1%</a:t>
                      </a:r>
                      <a:r>
                        <a:rPr lang="zh-CN" altLang="en-US" sz="1200" b="0" kern="1200" dirty="0" smtClean="0">
                          <a:solidFill>
                            <a:srgbClr val="000000"/>
                          </a:solidFill>
                          <a:latin typeface="微软雅黑" panose="020B0503020204020204" pitchFamily="34" charset="-122"/>
                          <a:ea typeface="微软雅黑" panose="020B0503020204020204" pitchFamily="34" charset="-122"/>
                          <a:cs typeface="+mn-cs"/>
                        </a:rPr>
                        <a:t>，并引入赔付系数，无赔付或低赔付的给予折扣优惠，高赔付给予收费上浮。</a:t>
                      </a:r>
                      <a:endParaRPr sz="1200" b="0" kern="1200" dirty="0">
                        <a:solidFill>
                          <a:srgbClr val="000000"/>
                        </a:solidFill>
                        <a:latin typeface="微软雅黑" panose="020B0503020204020204" pitchFamily="34" charset="-122"/>
                        <a:ea typeface="微软雅黑" panose="020B0503020204020204" pitchFamily="34" charset="-122"/>
                        <a:cs typeface="+mn-cs"/>
                      </a:endParaRPr>
                    </a:p>
                  </a:txBody>
                  <a:tcPr marL="12700" marR="12700" marT="12700" anchor="ctr">
                    <a:lnL w="6350" cap="flat" cmpd="sng" algn="ctr">
                      <a:solidFill>
                        <a:srgbClr val="000000"/>
                      </a:solidFill>
                      <a:prstDash val="solid"/>
                      <a:roun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818515">
                <a:tc>
                  <a:txBody>
                    <a:bodyPr/>
                    <a:lstStyle/>
                    <a:p>
                      <a:pPr marL="0" marR="0" lvl="0" indent="0" algn="l" defTabSz="914400" rtl="0" eaLnBrk="1" fontAlgn="auto" latinLnBrk="0" hangingPunct="1">
                        <a:lnSpc>
                          <a:spcPct val="150000"/>
                        </a:lnSpc>
                        <a:spcBef>
                          <a:spcPts val="0"/>
                        </a:spcBef>
                        <a:spcAft>
                          <a:spcPts val="0"/>
                        </a:spcAft>
                        <a:buClrTx/>
                        <a:buSzTx/>
                        <a:buFontTx/>
                        <a:buNone/>
                        <a:defRPr/>
                      </a:pPr>
                      <a:r>
                        <a:rPr lang="zh-CN" altLang="en-US" sz="1200" b="1" dirty="0" smtClean="0">
                          <a:solidFill>
                            <a:srgbClr val="000000"/>
                          </a:solidFill>
                          <a:latin typeface="微软雅黑" panose="020B0503020204020204" pitchFamily="34" charset="-122"/>
                          <a:ea typeface="微软雅黑" panose="020B0503020204020204" pitchFamily="34" charset="-122"/>
                          <a:sym typeface="+mn-ea"/>
                        </a:rPr>
                        <a:t>简易大棚</a:t>
                      </a:r>
                      <a:r>
                        <a:rPr lang="en-US" altLang="zh-CN" sz="1200" b="1" dirty="0" smtClean="0">
                          <a:solidFill>
                            <a:srgbClr val="000000"/>
                          </a:solidFill>
                          <a:latin typeface="微软雅黑" panose="020B0503020204020204" pitchFamily="34" charset="-122"/>
                          <a:ea typeface="微软雅黑" panose="020B0503020204020204" pitchFamily="34" charset="-122"/>
                          <a:sym typeface="+mn-ea"/>
                        </a:rPr>
                        <a:t>保险费率：4.5%</a:t>
                      </a:r>
                      <a:endParaRPr lang="zh-CN" altLang="en-US" sz="1200" b="1" dirty="0" smtClean="0">
                        <a:solidFill>
                          <a:srgbClr val="000000"/>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lang="en-US" altLang="zh-CN" sz="1200" b="0" kern="1200" dirty="0" smtClean="0">
                        <a:solidFill>
                          <a:srgbClr val="000000"/>
                        </a:solidFill>
                        <a:latin typeface="微软雅黑" panose="020B0503020204020204" pitchFamily="34" charset="-122"/>
                        <a:ea typeface="微软雅黑" panose="020B0503020204020204" pitchFamily="34" charset="-122"/>
                        <a:cs typeface="+mn-cs"/>
                      </a:endParaRPr>
                    </a:p>
                  </a:txBody>
                  <a:tcPr marL="12700" marR="12700" marT="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sz="1200" b="0" dirty="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kumimoji="0" lang="zh-CN" altLang="en-US" sz="1200" b="0"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进一步提升对佛山支柱农业产业的倾斜支持，提高农民参保积极性</a:t>
                      </a:r>
                      <a:endParaRPr sz="1200" b="0" dirty="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lgn="ctr">
                      <a:solidFill>
                        <a:srgbClr val="000000"/>
                      </a:solidFill>
                      <a:prstDash val="solid"/>
                      <a:roun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5" name="圆角矩形 31"/>
          <p:cNvSpPr/>
          <p:nvPr/>
        </p:nvSpPr>
        <p:spPr>
          <a:xfrm>
            <a:off x="4519295" y="963295"/>
            <a:ext cx="1841500" cy="436880"/>
          </a:xfrm>
          <a:prstGeom prst="roundRect">
            <a:avLst>
              <a:gd name="adj" fmla="val 16667"/>
            </a:avLst>
          </a:prstGeom>
          <a:solidFill>
            <a:schemeClr val="accent1">
              <a:alpha val="65000"/>
            </a:schemeClr>
          </a:solidFill>
          <a:ln w="6350">
            <a:noFill/>
          </a:ln>
        </p:spPr>
        <p:txBody>
          <a:bodyPr lIns="90170" tIns="46990" rIns="90170" bIns="46990" anchor="ctr" anchorCtr="0"/>
          <a:lstStyle/>
          <a:p>
            <a:pPr algn="ct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省文件精神</a:t>
            </a:r>
            <a:endPar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Line 34"/>
          <p:cNvSpPr/>
          <p:nvPr/>
        </p:nvSpPr>
        <p:spPr>
          <a:xfrm>
            <a:off x="0" y="897255"/>
            <a:ext cx="12188825" cy="0"/>
          </a:xfrm>
          <a:prstGeom prst="line">
            <a:avLst/>
          </a:prstGeom>
          <a:ln w="60325" cap="flat" cmpd="thinThick">
            <a:solidFill>
              <a:srgbClr val="003300"/>
            </a:solidFill>
            <a:prstDash val="solid"/>
            <a:miter/>
            <a:headEnd type="none" w="med" len="med"/>
            <a:tailEnd type="none" w="med" len="med"/>
          </a:ln>
        </p:spPr>
      </p:sp>
      <p:graphicFrame>
        <p:nvGraphicFramePr>
          <p:cNvPr id="8" name="表格 7"/>
          <p:cNvGraphicFramePr/>
          <p:nvPr/>
        </p:nvGraphicFramePr>
        <p:xfrm>
          <a:off x="321945" y="4634865"/>
          <a:ext cx="2265045" cy="960120"/>
        </p:xfrm>
        <a:graphic>
          <a:graphicData uri="http://schemas.openxmlformats.org/drawingml/2006/table">
            <a:tbl>
              <a:tblPr firstRow="1" bandRow="1">
                <a:tableStyleId>{5940675A-B579-460E-94D1-54222C63F5DA}</a:tableStyleId>
              </a:tblPr>
              <a:tblGrid>
                <a:gridCol w="1271905"/>
                <a:gridCol w="993140"/>
              </a:tblGrid>
              <a:tr h="240030">
                <a:tc>
                  <a:txBody>
                    <a:bodyPr/>
                    <a:p>
                      <a:pPr indent="0">
                        <a:buNone/>
                      </a:pPr>
                      <a:r>
                        <a:rPr lang="en-US" sz="1200" b="0">
                          <a:latin typeface="微软雅黑" panose="020B0503020204020204" pitchFamily="34" charset="-122"/>
                          <a:ea typeface="微软雅黑" panose="020B0503020204020204" pitchFamily="34" charset="-122"/>
                          <a:cs typeface="宋体" panose="02010600030101010101" pitchFamily="2" charset="-122"/>
                        </a:rPr>
                        <a:t>保险期限</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费率</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0030">
                <a:tc>
                  <a:txBody>
                    <a:bodyPr/>
                    <a:p>
                      <a:pPr indent="0">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3个月-6个月</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微软雅黑" panose="020B0503020204020204" pitchFamily="34" charset="-122"/>
                          <a:ea typeface="微软雅黑" panose="020B0503020204020204" pitchFamily="34" charset="-122"/>
                          <a:cs typeface="宋体" panose="02010600030101010101" pitchFamily="2" charset="-122"/>
                        </a:rPr>
                        <a:t>4.8%</a:t>
                      </a:r>
                      <a:endParaRPr lang="en-US" altLang="en-US" sz="1200" b="1">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0030">
                <a:tc>
                  <a:txBody>
                    <a:bodyPr/>
                    <a:p>
                      <a:pPr indent="0">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7个月-9个月</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微软雅黑" panose="020B0503020204020204" pitchFamily="34" charset="-122"/>
                          <a:ea typeface="微软雅黑" panose="020B0503020204020204" pitchFamily="34" charset="-122"/>
                          <a:cs typeface="宋体" panose="02010600030101010101" pitchFamily="2" charset="-122"/>
                        </a:rPr>
                        <a:t>5.8%</a:t>
                      </a:r>
                      <a:endParaRPr lang="en-US" altLang="en-US" sz="1200" b="1">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0030">
                <a:tc>
                  <a:txBody>
                    <a:bodyPr/>
                    <a:p>
                      <a:pPr indent="0">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10个月-12个月</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微软雅黑" panose="020B0503020204020204" pitchFamily="34" charset="-122"/>
                          <a:ea typeface="微软雅黑" panose="020B0503020204020204" pitchFamily="34" charset="-122"/>
                          <a:cs typeface="宋体" panose="02010600030101010101" pitchFamily="2" charset="-122"/>
                        </a:rPr>
                        <a:t>7.0%</a:t>
                      </a:r>
                      <a:endParaRPr lang="en-US" altLang="en-US" sz="1200" b="1">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9" name="圆角矩形 31"/>
          <p:cNvSpPr/>
          <p:nvPr/>
        </p:nvSpPr>
        <p:spPr>
          <a:xfrm>
            <a:off x="8296275" y="969010"/>
            <a:ext cx="2070735" cy="426085"/>
          </a:xfrm>
          <a:prstGeom prst="roundRect">
            <a:avLst>
              <a:gd name="adj" fmla="val 16667"/>
            </a:avLst>
          </a:prstGeom>
          <a:noFill/>
          <a:ln w="6350">
            <a:solidFill>
              <a:schemeClr val="accent1"/>
            </a:solidFill>
          </a:ln>
        </p:spPr>
        <p:txBody>
          <a:bodyPr lIns="90170" tIns="46990" rIns="90170" bIns="46990" anchor="ctr" anchorCtr="0"/>
          <a:lstStyle/>
          <a:p>
            <a:pPr algn="ctr"/>
            <a:r>
              <a:rPr lang="zh-CN" altLang="en-US" sz="1800" b="1" dirty="0">
                <a:solidFill>
                  <a:srgbClr val="339966"/>
                </a:solidFill>
                <a:latin typeface="微软雅黑" panose="020B0503020204020204" pitchFamily="34" charset="-122"/>
                <a:ea typeface="微软雅黑" panose="020B0503020204020204" pitchFamily="34" charset="-122"/>
                <a:sym typeface="微软雅黑" panose="020B0503020204020204" pitchFamily="34" charset="-122"/>
              </a:rPr>
              <a:t>主要依据及</a:t>
            </a:r>
            <a:r>
              <a:rPr lang="zh-CN" altLang="en-US" sz="1800" b="1" dirty="0">
                <a:solidFill>
                  <a:srgbClr val="339966"/>
                </a:solidFill>
                <a:latin typeface="微软雅黑" panose="020B0503020204020204" pitchFamily="34" charset="-122"/>
                <a:ea typeface="微软雅黑" panose="020B0503020204020204" pitchFamily="34" charset="-122"/>
                <a:sym typeface="微软雅黑" panose="020B0503020204020204" pitchFamily="34" charset="-122"/>
              </a:rPr>
              <a:t>理由</a:t>
            </a:r>
            <a:endParaRPr lang="zh-CN" altLang="en-US" sz="1800" b="1" dirty="0">
              <a:solidFill>
                <a:srgbClr val="33996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26" name="圆角矩形 30"/>
          <p:cNvSpPr/>
          <p:nvPr/>
        </p:nvSpPr>
        <p:spPr>
          <a:xfrm>
            <a:off x="1299845" y="963930"/>
            <a:ext cx="1714500" cy="436880"/>
          </a:xfrm>
          <a:prstGeom prst="roundRect">
            <a:avLst>
              <a:gd name="adj" fmla="val 16667"/>
            </a:avLst>
          </a:prstGeom>
          <a:solidFill>
            <a:schemeClr val="accent1">
              <a:alpha val="75000"/>
            </a:schemeClr>
          </a:solidFill>
          <a:ln w="6350" cap="flat" cmpd="sng">
            <a:solidFill>
              <a:schemeClr val="accent1"/>
            </a:solidFill>
            <a:prstDash val="solid"/>
            <a:headEnd type="none" w="med" len="med"/>
            <a:tailEnd type="none" w="med" len="med"/>
          </a:ln>
        </p:spPr>
        <p:txBody>
          <a:bodyPr lIns="90170" tIns="46990" rIns="90170" bIns="46990" anchor="ctr" anchorCtr="0"/>
          <a:lstStyle/>
          <a:p>
            <a:pPr algn="ct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主要内容变化</a:t>
            </a: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a:t>
            </a:r>
            <a:endPar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28" name="标题 1"/>
          <p:cNvSpPr>
            <a:spLocks noGrp="1"/>
          </p:cNvSpPr>
          <p:nvPr>
            <p:ph type="title"/>
          </p:nvPr>
        </p:nvSpPr>
        <p:spPr>
          <a:xfrm>
            <a:off x="177800" y="263525"/>
            <a:ext cx="11056938" cy="700088"/>
          </a:xfrm>
          <a:noFill/>
          <a:ln>
            <a:noFill/>
          </a:ln>
        </p:spPr>
        <p:txBody>
          <a:bodyPr/>
          <a:lstStyle/>
          <a:p>
            <a:pPr marL="0" indent="0" eaLnBrk="1" hangingPunct="1"/>
            <a:r>
              <a:rPr lang="zh-CN" altLang="en-US" dirty="0">
                <a:solidFill>
                  <a:srgbClr val="080808"/>
                </a:solidFill>
              </a:rPr>
              <a:t>3-</a:t>
            </a:r>
            <a:r>
              <a:rPr lang="en-US" altLang="zh-CN" dirty="0">
                <a:solidFill>
                  <a:srgbClr val="080808"/>
                </a:solidFill>
              </a:rPr>
              <a:t>7</a:t>
            </a:r>
            <a:r>
              <a:rPr lang="zh-CN" altLang="en-US" dirty="0">
                <a:solidFill>
                  <a:srgbClr val="080808"/>
                </a:solidFill>
              </a:rPr>
              <a:t> 财政补贴承担比例</a:t>
            </a:r>
            <a:endParaRPr lang="zh-CN" altLang="en-US" dirty="0">
              <a:solidFill>
                <a:srgbClr val="080808"/>
              </a:solidFill>
            </a:endParaRPr>
          </a:p>
        </p:txBody>
      </p:sp>
      <p:sp>
        <p:nvSpPr>
          <p:cNvPr id="25634" name="Line 34"/>
          <p:cNvSpPr/>
          <p:nvPr/>
        </p:nvSpPr>
        <p:spPr>
          <a:xfrm>
            <a:off x="0" y="892175"/>
            <a:ext cx="12188825" cy="0"/>
          </a:xfrm>
          <a:prstGeom prst="line">
            <a:avLst/>
          </a:prstGeom>
          <a:ln w="60325" cap="flat" cmpd="thinThick">
            <a:solidFill>
              <a:srgbClr val="003300"/>
            </a:solidFill>
            <a:prstDash val="solid"/>
            <a:miter/>
            <a:headEnd type="none" w="med" len="med"/>
            <a:tailEnd type="none" w="med" len="med"/>
          </a:ln>
        </p:spPr>
      </p:sp>
      <p:sp>
        <p:nvSpPr>
          <p:cNvPr id="2" name="圆角矩形 30"/>
          <p:cNvSpPr/>
          <p:nvPr/>
        </p:nvSpPr>
        <p:spPr>
          <a:xfrm>
            <a:off x="829310" y="1129665"/>
            <a:ext cx="1069340" cy="438785"/>
          </a:xfrm>
          <a:prstGeom prst="roundRect">
            <a:avLst>
              <a:gd name="adj" fmla="val 16667"/>
            </a:avLst>
          </a:prstGeom>
          <a:solidFill>
            <a:schemeClr val="accent1"/>
          </a:solidFill>
          <a:ln w="6350" cap="flat" cmpd="sng">
            <a:solidFill>
              <a:schemeClr val="accent1"/>
            </a:solidFill>
            <a:prstDash val="solid"/>
            <a:headEnd type="none" w="med" len="med"/>
            <a:tailEnd type="none" w="med" len="med"/>
          </a:ln>
        </p:spPr>
        <p:txBody>
          <a:bodyPr lIns="90170" tIns="46990" rIns="90170" bIns="46990" anchor="ctr" anchorCtr="0"/>
          <a:lstStyle/>
          <a:p>
            <a:pPr algn="ct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险种名称</a:t>
            </a:r>
            <a:endPar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6" name="表格 5"/>
          <p:cNvGraphicFramePr/>
          <p:nvPr>
            <p:custDataLst>
              <p:tags r:id="rId1"/>
            </p:custDataLst>
          </p:nvPr>
        </p:nvGraphicFramePr>
        <p:xfrm>
          <a:off x="392430" y="1699895"/>
          <a:ext cx="11258550" cy="3147060"/>
        </p:xfrm>
        <a:graphic>
          <a:graphicData uri="http://schemas.openxmlformats.org/drawingml/2006/table">
            <a:tbl>
              <a:tblPr firstRow="1" bandRow="1">
                <a:tableStyleId>{5C22544A-7EE6-4342-B048-85BDC9FD1C3A}</a:tableStyleId>
              </a:tblPr>
              <a:tblGrid>
                <a:gridCol w="1822450"/>
                <a:gridCol w="4765040"/>
                <a:gridCol w="4671060"/>
              </a:tblGrid>
              <a:tr h="864235">
                <a:tc>
                  <a:txBody>
                    <a:bodyPr/>
                    <a:lstStyle/>
                    <a:p>
                      <a:pPr indent="0" algn="ctr" fontAlgn="auto">
                        <a:lnSpc>
                          <a:spcPct val="150000"/>
                        </a:lnSpc>
                        <a:buNone/>
                      </a:pPr>
                      <a:r>
                        <a:rPr lang="zh-CN" sz="1200" b="0" dirty="0">
                          <a:solidFill>
                            <a:srgbClr val="000000"/>
                          </a:solidFill>
                          <a:latin typeface="微软雅黑" panose="020B0503020204020204" pitchFamily="34" charset="-122"/>
                          <a:ea typeface="微软雅黑" panose="020B0503020204020204" pitchFamily="34" charset="-122"/>
                        </a:rPr>
                        <a:t>生猪创新保险</a:t>
                      </a:r>
                      <a:endParaRPr lang="zh-CN" altLang="en-US" sz="1200" b="0" dirty="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altLang="zh-CN" sz="1200" b="0" dirty="0">
                          <a:solidFill>
                            <a:srgbClr val="000000"/>
                          </a:solidFill>
                          <a:latin typeface="微软雅黑" panose="020B0503020204020204" pitchFamily="34" charset="-122"/>
                          <a:ea typeface="微软雅黑" panose="020B0503020204020204" pitchFamily="34" charset="-122"/>
                        </a:rPr>
                        <a:t>    </a:t>
                      </a:r>
                      <a:r>
                        <a:rPr lang="zh-CN" sz="1200" b="0" dirty="0">
                          <a:solidFill>
                            <a:srgbClr val="000000"/>
                          </a:solidFill>
                          <a:latin typeface="微软雅黑" panose="020B0503020204020204" pitchFamily="34" charset="-122"/>
                          <a:ea typeface="微软雅黑" panose="020B0503020204020204" pitchFamily="34" charset="-122"/>
                        </a:rPr>
                        <a:t>市、区财政补贴75%，农户负担25%。</a:t>
                      </a:r>
                      <a:endParaRPr lang="zh-CN" sz="1200" b="0" dirty="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zh-CN" altLang="en-US" sz="1200" b="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对关系人民群众切身利益较大的“肉盘子”稳产保供关系较大的持续给予较高补贴支持。</a:t>
                      </a:r>
                      <a:endParaRPr lang="zh-CN"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8395">
                <a:tc>
                  <a:txBody>
                    <a:bodyPr/>
                    <a:lstStyle/>
                    <a:p>
                      <a:pPr indent="0" algn="ctr" fontAlgn="auto">
                        <a:lnSpc>
                          <a:spcPct val="150000"/>
                        </a:lnSpc>
                        <a:buNone/>
                      </a:pPr>
                      <a:r>
                        <a:rPr lang="zh-CN" sz="1200" b="0">
                          <a:solidFill>
                            <a:srgbClr val="000000"/>
                          </a:solidFill>
                          <a:latin typeface="微软雅黑" panose="020B0503020204020204" pitchFamily="34" charset="-122"/>
                          <a:ea typeface="微软雅黑" panose="020B0503020204020204" pitchFamily="34" charset="-122"/>
                        </a:rPr>
                        <a:t>淡水水产养殖创新保险</a:t>
                      </a:r>
                      <a:endParaRPr lang="zh-CN" altLang="en-US" sz="12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l" fontAlgn="auto">
                        <a:lnSpc>
                          <a:spcPct val="150000"/>
                        </a:lnSpc>
                        <a:buNone/>
                      </a:pPr>
                      <a:r>
                        <a:rPr lang="zh-CN" sz="1200" b="1" dirty="0">
                          <a:solidFill>
                            <a:srgbClr val="000000"/>
                          </a:solidFill>
                          <a:latin typeface="微软雅黑" panose="020B0503020204020204" pitchFamily="34" charset="-122"/>
                          <a:ea typeface="微软雅黑" panose="020B0503020204020204" pitchFamily="34" charset="-122"/>
                        </a:rPr>
                        <a:t>淡水水产养殖创新保险,市、区财政补贴55%，农户负担45%</a:t>
                      </a:r>
                      <a:r>
                        <a:rPr lang="zh-CN" sz="1200" b="1" dirty="0" smtClean="0">
                          <a:solidFill>
                            <a:srgbClr val="000000"/>
                          </a:solidFill>
                          <a:latin typeface="微软雅黑" panose="020B0503020204020204" pitchFamily="34" charset="-122"/>
                          <a:ea typeface="微软雅黑" panose="020B0503020204020204" pitchFamily="34" charset="-122"/>
                        </a:rPr>
                        <a:t>;</a:t>
                      </a:r>
                      <a:endParaRPr lang="en-US" altLang="zh-CN" sz="1200" b="1" dirty="0" smtClean="0">
                        <a:solidFill>
                          <a:srgbClr val="000000"/>
                        </a:solidFill>
                        <a:latin typeface="微软雅黑" panose="020B0503020204020204" pitchFamily="34" charset="-122"/>
                        <a:ea typeface="微软雅黑" panose="020B0503020204020204" pitchFamily="34" charset="-122"/>
                      </a:endParaRPr>
                    </a:p>
                    <a:p>
                      <a:pPr indent="0" algn="l" fontAlgn="auto">
                        <a:lnSpc>
                          <a:spcPct val="150000"/>
                        </a:lnSpc>
                        <a:buNone/>
                      </a:pPr>
                      <a:r>
                        <a:rPr lang="zh-CN" sz="1200" b="1" dirty="0" smtClean="0">
                          <a:solidFill>
                            <a:srgbClr val="000000"/>
                          </a:solidFill>
                          <a:latin typeface="微软雅黑" panose="020B0503020204020204" pitchFamily="34" charset="-122"/>
                          <a:ea typeface="微软雅黑" panose="020B0503020204020204" pitchFamily="34" charset="-122"/>
                        </a:rPr>
                        <a:t>淡水</a:t>
                      </a:r>
                      <a:r>
                        <a:rPr lang="zh-CN" sz="1200" b="1" dirty="0">
                          <a:solidFill>
                            <a:srgbClr val="000000"/>
                          </a:solidFill>
                          <a:latin typeface="微软雅黑" panose="020B0503020204020204" pitchFamily="34" charset="-122"/>
                          <a:ea typeface="微软雅黑" panose="020B0503020204020204" pitchFamily="34" charset="-122"/>
                        </a:rPr>
                        <a:t>水产苗种养殖保险,市、区财政补贴60%，农户负担40%。</a:t>
                      </a:r>
                      <a:endParaRPr lang="zh-CN" sz="1200" b="1" dirty="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3">
                  <a:txBody>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1200" b="1" i="0" u="none" strike="noStrike" kern="1200" cap="none" spc="0" normalizeH="0" baseline="0" noProof="0" dirty="0" smtClean="0">
                          <a:ln>
                            <a:noFill/>
                          </a:ln>
                          <a:solidFill>
                            <a:srgbClr val="000000"/>
                          </a:solidFill>
                          <a:effectLst/>
                          <a:uLnTx/>
                          <a:uFillTx/>
                          <a:latin typeface="微软雅黑" panose="020B0503020204020204" pitchFamily="34" charset="-122"/>
                          <a:ea typeface="+mn-ea"/>
                          <a:cs typeface="+mn-cs"/>
                        </a:rPr>
                        <a:t>为减轻基层财政压力和负担，根据佛山农业发展和财政预算的实际情况，合理确定保费构成比例，因地制宜有序推广地方特色险种并合理确定财政补贴比例。</a:t>
                      </a:r>
                      <a:endParaRPr kumimoji="0" lang="zh-CN" altLang="en-US" sz="1200" b="0"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50000"/>
                        </a:lnSpc>
                        <a:buNone/>
                      </a:pPr>
                      <a:endParaRPr lang="zh-CN"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lgn="ctr">
                      <a:solidFill>
                        <a:schemeClr val="tx1"/>
                      </a:solidFill>
                      <a:prstDash val="solid"/>
                      <a:roun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38480">
                <a:tc>
                  <a:txBody>
                    <a:bodyPr/>
                    <a:lstStyle/>
                    <a:p>
                      <a:pPr indent="0" algn="ctr" fontAlgn="auto">
                        <a:lnSpc>
                          <a:spcPct val="150000"/>
                        </a:lnSpc>
                        <a:buNone/>
                      </a:pPr>
                      <a:r>
                        <a:rPr lang="zh-CN" sz="1200">
                          <a:solidFill>
                            <a:srgbClr val="000000"/>
                          </a:solidFill>
                          <a:latin typeface="微软雅黑" panose="020B0503020204020204" pitchFamily="34" charset="-122"/>
                          <a:ea typeface="微软雅黑" panose="020B0503020204020204" pitchFamily="34" charset="-122"/>
                        </a:rPr>
                        <a:t>花卉苗木创新保险</a:t>
                      </a:r>
                      <a:endParaRPr lang="zh-CN" sz="120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ClrTx/>
                        <a:buSzTx/>
                        <a:buFontTx/>
                        <a:buNone/>
                      </a:pPr>
                      <a:r>
                        <a:rPr lang="zh-CN" sz="1200" b="1">
                          <a:solidFill>
                            <a:srgbClr val="000000"/>
                          </a:solidFill>
                          <a:latin typeface="微软雅黑" panose="020B0503020204020204" pitchFamily="34" charset="-122"/>
                          <a:ea typeface="微软雅黑" panose="020B0503020204020204" pitchFamily="34" charset="-122"/>
                        </a:rPr>
                        <a:t>市、区财政补贴</a:t>
                      </a:r>
                      <a:r>
                        <a:rPr lang="en-US" altLang="zh-CN" sz="1200" b="1">
                          <a:solidFill>
                            <a:srgbClr val="000000"/>
                          </a:solidFill>
                          <a:latin typeface="微软雅黑" panose="020B0503020204020204" pitchFamily="34" charset="-122"/>
                          <a:ea typeface="微软雅黑" panose="020B0503020204020204" pitchFamily="34" charset="-122"/>
                        </a:rPr>
                        <a:t>55</a:t>
                      </a:r>
                      <a:r>
                        <a:rPr lang="zh-CN" sz="1200" b="1">
                          <a:solidFill>
                            <a:srgbClr val="000000"/>
                          </a:solidFill>
                          <a:latin typeface="微软雅黑" panose="020B0503020204020204" pitchFamily="34" charset="-122"/>
                          <a:ea typeface="微软雅黑" panose="020B0503020204020204" pitchFamily="34" charset="-122"/>
                        </a:rPr>
                        <a:t>%，农户负担4</a:t>
                      </a:r>
                      <a:r>
                        <a:rPr lang="en-US" altLang="zh-CN" sz="1200" b="1">
                          <a:solidFill>
                            <a:srgbClr val="000000"/>
                          </a:solidFill>
                          <a:latin typeface="微软雅黑" panose="020B0503020204020204" pitchFamily="34" charset="-122"/>
                          <a:ea typeface="微软雅黑" panose="020B0503020204020204" pitchFamily="34" charset="-122"/>
                        </a:rPr>
                        <a:t>5</a:t>
                      </a:r>
                      <a:r>
                        <a:rPr lang="zh-CN" sz="1200" b="1">
                          <a:solidFill>
                            <a:srgbClr val="000000"/>
                          </a:solidFill>
                          <a:latin typeface="微软雅黑" panose="020B0503020204020204" pitchFamily="34" charset="-122"/>
                          <a:ea typeface="微软雅黑" panose="020B0503020204020204" pitchFamily="34" charset="-122"/>
                        </a:rPr>
                        <a:t>%</a:t>
                      </a:r>
                      <a:endParaRPr lang="zh-CN" sz="1200" b="1">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615950">
                <a:tc>
                  <a:txBody>
                    <a:bodyPr/>
                    <a:lstStyle/>
                    <a:p>
                      <a:pPr indent="0" algn="ctr" fontAlgn="auto">
                        <a:lnSpc>
                          <a:spcPct val="150000"/>
                        </a:lnSpc>
                        <a:buNone/>
                      </a:pPr>
                      <a:r>
                        <a:rPr lang="zh-CN" sz="1200" b="0">
                          <a:solidFill>
                            <a:srgbClr val="000000"/>
                          </a:solidFill>
                          <a:latin typeface="微软雅黑" panose="020B0503020204020204" pitchFamily="34" charset="-122"/>
                          <a:ea typeface="微软雅黑" panose="020B0503020204020204" pitchFamily="34" charset="-122"/>
                        </a:rPr>
                        <a:t>农业大棚创新保险</a:t>
                      </a:r>
                      <a:endParaRPr lang="zh-CN" altLang="en-US" sz="12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ClrTx/>
                        <a:buSzTx/>
                        <a:buFontTx/>
                        <a:buNone/>
                      </a:pPr>
                      <a:r>
                        <a:rPr lang="zh-CN" sz="1200" b="1">
                          <a:solidFill>
                            <a:srgbClr val="000000"/>
                          </a:solidFill>
                          <a:latin typeface="微软雅黑" panose="020B0503020204020204" pitchFamily="34" charset="-122"/>
                          <a:ea typeface="微软雅黑" panose="020B0503020204020204" pitchFamily="34" charset="-122"/>
                        </a:rPr>
                        <a:t>市、区财政补贴</a:t>
                      </a:r>
                      <a:r>
                        <a:rPr lang="en-US" altLang="zh-CN" sz="1200" b="1">
                          <a:solidFill>
                            <a:srgbClr val="000000"/>
                          </a:solidFill>
                          <a:latin typeface="微软雅黑" panose="020B0503020204020204" pitchFamily="34" charset="-122"/>
                          <a:ea typeface="微软雅黑" panose="020B0503020204020204" pitchFamily="34" charset="-122"/>
                        </a:rPr>
                        <a:t>5</a:t>
                      </a:r>
                      <a:r>
                        <a:rPr lang="zh-CN" sz="1200" b="1">
                          <a:solidFill>
                            <a:srgbClr val="000000"/>
                          </a:solidFill>
                          <a:latin typeface="微软雅黑" panose="020B0503020204020204" pitchFamily="34" charset="-122"/>
                          <a:ea typeface="微软雅黑" panose="020B0503020204020204" pitchFamily="34" charset="-122"/>
                        </a:rPr>
                        <a:t>0%，农户负担</a:t>
                      </a:r>
                      <a:r>
                        <a:rPr lang="en-US" altLang="zh-CN" sz="1200" b="1">
                          <a:solidFill>
                            <a:srgbClr val="000000"/>
                          </a:solidFill>
                          <a:latin typeface="微软雅黑" panose="020B0503020204020204" pitchFamily="34" charset="-122"/>
                          <a:ea typeface="微软雅黑" panose="020B0503020204020204" pitchFamily="34" charset="-122"/>
                        </a:rPr>
                        <a:t>5</a:t>
                      </a:r>
                      <a:r>
                        <a:rPr lang="zh-CN" sz="1200" b="1">
                          <a:solidFill>
                            <a:srgbClr val="000000"/>
                          </a:solidFill>
                          <a:latin typeface="微软雅黑" panose="020B0503020204020204" pitchFamily="34" charset="-122"/>
                          <a:ea typeface="微软雅黑" panose="020B0503020204020204" pitchFamily="34" charset="-122"/>
                        </a:rPr>
                        <a:t>0%</a:t>
                      </a:r>
                      <a:endParaRPr lang="zh-CN" sz="1200" b="1">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30760" name="矩形 27"/>
          <p:cNvSpPr/>
          <p:nvPr/>
        </p:nvSpPr>
        <p:spPr>
          <a:xfrm>
            <a:off x="177800" y="5150899"/>
            <a:ext cx="1584325" cy="1198880"/>
          </a:xfrm>
          <a:prstGeom prst="rect">
            <a:avLst/>
          </a:prstGeom>
          <a:noFill/>
          <a:ln w="9525">
            <a:noFill/>
          </a:ln>
        </p:spPr>
        <p:txBody>
          <a:bodyPr wrap="square">
            <a:spAutoFit/>
          </a:bodyPr>
          <a:lstStyle/>
          <a:p>
            <a:pPr algn="ctr"/>
            <a:r>
              <a:rPr lang="zh-CN" altLang="en-US" sz="3600" b="1" dirty="0">
                <a:solidFill>
                  <a:srgbClr val="FFC000"/>
                </a:solidFill>
                <a:latin typeface="微软雅黑" panose="020B0503020204020204" pitchFamily="34" charset="-122"/>
                <a:ea typeface="微软雅黑" panose="020B0503020204020204" pitchFamily="34" charset="-122"/>
                <a:sym typeface="微软雅黑" panose="020B0503020204020204" pitchFamily="34" charset="-122"/>
              </a:rPr>
              <a:t>资金使用要求</a:t>
            </a:r>
            <a:endParaRPr lang="zh-CN" altLang="en-US" sz="3600" b="1" dirty="0">
              <a:solidFill>
                <a:srgbClr val="FFC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文本框 8"/>
          <p:cNvSpPr txBox="1"/>
          <p:nvPr/>
        </p:nvSpPr>
        <p:spPr>
          <a:xfrm>
            <a:off x="1762125" y="5027930"/>
            <a:ext cx="9911080" cy="1476375"/>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lstStyle/>
          <a:p>
            <a:pPr marL="285750" indent="-285750">
              <a:lnSpc>
                <a:spcPct val="150000"/>
              </a:lnSpc>
              <a:buFont typeface="Arial" panose="020B0604020202020204" pitchFamily="34" charset="0"/>
              <a:buChar char="•"/>
            </a:pPr>
            <a:r>
              <a:rPr lang="zh-CN" altLang="en-US" sz="1200" b="1" dirty="0">
                <a:latin typeface="微软雅黑" panose="020B0503020204020204" pitchFamily="34" charset="-122"/>
                <a:ea typeface="微软雅黑" panose="020B0503020204020204" pitchFamily="34" charset="-122"/>
              </a:rPr>
              <a:t>新增：市直有关单位的投保保费由市级财政全额承担。各级财政补贴资金纳入本级年度预算予以保障，按季度据实结算，确保专款专用。上级奖补资金的结算等事项按上级政策规定执行。</a:t>
            </a:r>
            <a:endParaRPr lang="zh-CN" altLang="en-US" sz="1200" b="1"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解决此前财政补贴资金在涉农资金统筹，实际被用于其他非农业保险</a:t>
            </a:r>
            <a:r>
              <a:rPr lang="zh-CN" sz="1200" dirty="0">
                <a:solidFill>
                  <a:srgbClr val="000000"/>
                </a:solidFill>
                <a:latin typeface="微软雅黑" panose="020B0503020204020204" pitchFamily="34" charset="-122"/>
                <a:ea typeface="微软雅黑" panose="020B0503020204020204" pitchFamily="34" charset="-122"/>
              </a:rPr>
              <a:t>项目</a:t>
            </a:r>
            <a:r>
              <a:rPr lang="zh-CN" altLang="en-US" sz="1200" dirty="0">
                <a:latin typeface="微软雅黑" panose="020B0503020204020204" pitchFamily="34" charset="-122"/>
                <a:ea typeface="微软雅黑" panose="020B0503020204020204" pitchFamily="34" charset="-122"/>
              </a:rPr>
              <a:t>的情况。</a:t>
            </a:r>
            <a:endParaRPr lang="zh-CN" altLang="en-US" sz="1200"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《广东省财政厅等4部门关于做好2023年农业保险工作的通知》中，关于保险补贴资金管理要求，“为进一步优化省级保费补贴资金管理，从2023年起， 省级保费补贴资金在省级涉农资金中单列并据实结算，各地不得将资金统筹用于其他非农业保险项目”。</a:t>
            </a:r>
            <a:endParaRPr lang="zh-CN" altLang="en-US" sz="1200" dirty="0">
              <a:latin typeface="微软雅黑" panose="020B0503020204020204" pitchFamily="34" charset="-122"/>
              <a:ea typeface="微软雅黑" panose="020B0503020204020204" pitchFamily="34" charset="-122"/>
            </a:endParaRPr>
          </a:p>
        </p:txBody>
      </p:sp>
      <p:sp>
        <p:nvSpPr>
          <p:cNvPr id="4" name="圆角矩形 31"/>
          <p:cNvSpPr/>
          <p:nvPr/>
        </p:nvSpPr>
        <p:spPr>
          <a:xfrm>
            <a:off x="8390890" y="1144905"/>
            <a:ext cx="2070735" cy="426085"/>
          </a:xfrm>
          <a:prstGeom prst="roundRect">
            <a:avLst>
              <a:gd name="adj" fmla="val 16667"/>
            </a:avLst>
          </a:prstGeom>
          <a:noFill/>
          <a:ln w="6350">
            <a:solidFill>
              <a:schemeClr val="accent1"/>
            </a:solidFill>
          </a:ln>
        </p:spPr>
        <p:txBody>
          <a:bodyPr lIns="90170" tIns="46990" rIns="90170" bIns="46990" anchor="ctr" anchorCtr="0"/>
          <a:lstStyle/>
          <a:p>
            <a:pPr algn="ctr"/>
            <a:r>
              <a:rPr lang="zh-CN" altLang="en-US" sz="1800" b="1" dirty="0">
                <a:solidFill>
                  <a:srgbClr val="339966"/>
                </a:solidFill>
                <a:latin typeface="微软雅黑" panose="020B0503020204020204" pitchFamily="34" charset="-122"/>
                <a:ea typeface="微软雅黑" panose="020B0503020204020204" pitchFamily="34" charset="-122"/>
                <a:sym typeface="微软雅黑" panose="020B0503020204020204" pitchFamily="34" charset="-122"/>
              </a:rPr>
              <a:t>主要依据及</a:t>
            </a:r>
            <a:r>
              <a:rPr lang="zh-CN" altLang="en-US" sz="1800" b="1" dirty="0">
                <a:solidFill>
                  <a:srgbClr val="339966"/>
                </a:solidFill>
                <a:latin typeface="微软雅黑" panose="020B0503020204020204" pitchFamily="34" charset="-122"/>
                <a:ea typeface="微软雅黑" panose="020B0503020204020204" pitchFamily="34" charset="-122"/>
                <a:sym typeface="微软雅黑" panose="020B0503020204020204" pitchFamily="34" charset="-122"/>
              </a:rPr>
              <a:t>理由</a:t>
            </a:r>
            <a:endParaRPr lang="zh-CN" altLang="en-US" sz="1800" b="1" dirty="0">
              <a:solidFill>
                <a:srgbClr val="33996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26" name="圆角矩形 30"/>
          <p:cNvSpPr/>
          <p:nvPr/>
        </p:nvSpPr>
        <p:spPr>
          <a:xfrm>
            <a:off x="3491230" y="1077595"/>
            <a:ext cx="1706880" cy="436880"/>
          </a:xfrm>
          <a:prstGeom prst="roundRect">
            <a:avLst>
              <a:gd name="adj" fmla="val 16667"/>
            </a:avLst>
          </a:prstGeom>
          <a:solidFill>
            <a:schemeClr val="accent1">
              <a:alpha val="75000"/>
            </a:schemeClr>
          </a:solidFill>
          <a:ln w="6350" cap="flat" cmpd="sng">
            <a:solidFill>
              <a:schemeClr val="accent1"/>
            </a:solidFill>
            <a:prstDash val="solid"/>
            <a:headEnd type="none" w="med" len="med"/>
            <a:tailEnd type="none" w="med" len="med"/>
          </a:ln>
        </p:spPr>
        <p:txBody>
          <a:bodyPr lIns="90170" tIns="46990" rIns="90170" bIns="46990" anchor="ctr" anchorCtr="0"/>
          <a:lstStyle/>
          <a:p>
            <a:pPr algn="ct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主要内容变化</a:t>
            </a: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a:t>
            </a:r>
            <a:endPar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梯形 1"/>
          <p:cNvSpPr/>
          <p:nvPr/>
        </p:nvSpPr>
        <p:spPr>
          <a:xfrm rot="-5400000" flipV="1">
            <a:off x="7442200" y="-466725"/>
            <a:ext cx="2290763" cy="7194550"/>
          </a:xfrm>
          <a:custGeom>
            <a:avLst/>
            <a:gdLst>
              <a:gd name="txL" fmla="*/ 3629 w 21600"/>
              <a:gd name="txT" fmla="*/ 3629 h 21600"/>
              <a:gd name="txR" fmla="*/ 17971 w 21600"/>
              <a:gd name="txB" fmla="*/ 17971 h 21600"/>
            </a:gdLst>
            <a:ahLst/>
            <a:cxnLst>
              <a:cxn ang="0">
                <a:pos x="2096791" y="3597275"/>
              </a:cxn>
              <a:cxn ang="0">
                <a:pos x="1145382" y="7194550"/>
              </a:cxn>
              <a:cxn ang="0">
                <a:pos x="193972" y="3597275"/>
              </a:cxn>
              <a:cxn ang="0">
                <a:pos x="1145382" y="0"/>
              </a:cxn>
            </a:cxnLst>
            <a:rect l="txL" t="txT" r="txR" b="txB"/>
            <a:pathLst>
              <a:path w="21600" h="21600">
                <a:moveTo>
                  <a:pt x="0" y="0"/>
                </a:moveTo>
                <a:lnTo>
                  <a:pt x="3657" y="21600"/>
                </a:lnTo>
                <a:lnTo>
                  <a:pt x="17943" y="21600"/>
                </a:lnTo>
                <a:lnTo>
                  <a:pt x="21600" y="0"/>
                </a:lnTo>
                <a:close/>
              </a:path>
            </a:pathLst>
          </a:custGeom>
          <a:solidFill>
            <a:schemeClr val="accent1">
              <a:alpha val="100000"/>
            </a:schemeClr>
          </a:solidFill>
          <a:ln w="9525">
            <a:noFill/>
          </a:ln>
        </p:spPr>
        <p:txBody>
          <a:bodyPr/>
          <a:lstStyle/>
          <a:p>
            <a:endParaRPr lang="zh-CN" altLang="en-US"/>
          </a:p>
        </p:txBody>
      </p:sp>
      <p:sp>
        <p:nvSpPr>
          <p:cNvPr id="3075" name="梯形 2"/>
          <p:cNvSpPr/>
          <p:nvPr/>
        </p:nvSpPr>
        <p:spPr>
          <a:xfrm rot="5400000" flipV="1">
            <a:off x="1336675" y="641350"/>
            <a:ext cx="2343150" cy="4997450"/>
          </a:xfrm>
          <a:custGeom>
            <a:avLst/>
            <a:gdLst>
              <a:gd name="txL" fmla="*/ 3729 w 21600"/>
              <a:gd name="txT" fmla="*/ 3729 h 21600"/>
              <a:gd name="txR" fmla="*/ 17871 w 21600"/>
              <a:gd name="txB" fmla="*/ 17871 h 21600"/>
            </a:gdLst>
            <a:ahLst/>
            <a:cxnLst>
              <a:cxn ang="0">
                <a:pos x="2133894" y="2498725"/>
              </a:cxn>
              <a:cxn ang="0">
                <a:pos x="1171575" y="4997450"/>
              </a:cxn>
              <a:cxn ang="0">
                <a:pos x="209256" y="2498725"/>
              </a:cxn>
              <a:cxn ang="0">
                <a:pos x="1171575" y="0"/>
              </a:cxn>
            </a:cxnLst>
            <a:rect l="txL" t="txT" r="txR" b="txB"/>
            <a:pathLst>
              <a:path w="21600" h="21600">
                <a:moveTo>
                  <a:pt x="0" y="0"/>
                </a:moveTo>
                <a:lnTo>
                  <a:pt x="3858" y="21600"/>
                </a:lnTo>
                <a:lnTo>
                  <a:pt x="17742" y="21600"/>
                </a:lnTo>
                <a:lnTo>
                  <a:pt x="21600" y="0"/>
                </a:lnTo>
                <a:close/>
              </a:path>
            </a:pathLst>
          </a:custGeom>
          <a:solidFill>
            <a:srgbClr val="C0C0C0">
              <a:alpha val="56078"/>
            </a:srgbClr>
          </a:solidFill>
          <a:ln w="9525">
            <a:noFill/>
          </a:ln>
        </p:spPr>
        <p:txBody>
          <a:bodyPr/>
          <a:lstStyle/>
          <a:p>
            <a:endParaRPr lang="zh-CN" altLang="en-US"/>
          </a:p>
        </p:txBody>
      </p:sp>
      <p:sp>
        <p:nvSpPr>
          <p:cNvPr id="7172" name="文本框 2"/>
          <p:cNvSpPr/>
          <p:nvPr/>
        </p:nvSpPr>
        <p:spPr>
          <a:xfrm>
            <a:off x="1305560" y="2716530"/>
            <a:ext cx="2631440" cy="768350"/>
          </a:xfrm>
          <a:prstGeom prst="rect">
            <a:avLst/>
          </a:prstGeom>
          <a:noFill/>
          <a:ln w="9525">
            <a:noFill/>
          </a:ln>
        </p:spPr>
        <p:txBody>
          <a:bodyPr wrap="square">
            <a:spAutoFit/>
          </a:bodyPr>
          <a:lstStyle/>
          <a:p>
            <a:r>
              <a:rPr lang="zh-CN" altLang="en-US" sz="4400" b="1" dirty="0">
                <a:solidFill>
                  <a:srgbClr val="080808"/>
                </a:solidFill>
                <a:latin typeface="Arial" panose="020B0604020202020204" pitchFamily="34" charset="0"/>
                <a:ea typeface="微软雅黑" panose="020B0503020204020204" pitchFamily="34" charset="-122"/>
                <a:sym typeface="Arial" panose="020B0604020202020204" pitchFamily="34" charset="0"/>
              </a:rPr>
              <a:t>第四部分</a:t>
            </a:r>
            <a:endParaRPr lang="zh-CN" altLang="en-US" sz="4400" b="1" dirty="0">
              <a:solidFill>
                <a:srgbClr val="080808"/>
              </a:solidFill>
              <a:latin typeface="Arial" panose="020B0604020202020204" pitchFamily="34" charset="0"/>
              <a:ea typeface="微软雅黑" panose="020B0503020204020204" pitchFamily="34" charset="-122"/>
              <a:sym typeface="Arial" panose="020B0604020202020204" pitchFamily="34" charset="0"/>
            </a:endParaRPr>
          </a:p>
        </p:txBody>
      </p:sp>
      <p:sp>
        <p:nvSpPr>
          <p:cNvPr id="7173" name="矩形 3"/>
          <p:cNvSpPr/>
          <p:nvPr/>
        </p:nvSpPr>
        <p:spPr>
          <a:xfrm>
            <a:off x="5541645" y="2755900"/>
            <a:ext cx="6394450" cy="768350"/>
          </a:xfrm>
          <a:prstGeom prst="rect">
            <a:avLst/>
          </a:prstGeom>
          <a:noFill/>
          <a:ln w="9525">
            <a:noFill/>
          </a:ln>
        </p:spPr>
        <p:txBody>
          <a:bodyPr wrap="square">
            <a:spAutoFit/>
          </a:bodyPr>
          <a:lstStyle/>
          <a:p>
            <a:pPr algn="l"/>
            <a:r>
              <a:rPr lang="zh-CN" altLang="zh-CN" sz="4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承保理赔规则及赔付标准</a:t>
            </a:r>
            <a:endParaRPr lang="zh-CN" altLang="zh-CN" sz="4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28" name="标题 1"/>
          <p:cNvSpPr>
            <a:spLocks noGrp="1"/>
          </p:cNvSpPr>
          <p:nvPr>
            <p:ph type="title"/>
          </p:nvPr>
        </p:nvSpPr>
        <p:spPr>
          <a:xfrm>
            <a:off x="177800" y="263525"/>
            <a:ext cx="11056938" cy="700088"/>
          </a:xfrm>
          <a:noFill/>
          <a:ln>
            <a:noFill/>
          </a:ln>
        </p:spPr>
        <p:txBody>
          <a:bodyPr/>
          <a:lstStyle/>
          <a:p>
            <a:pPr marL="0" indent="0" eaLnBrk="1" hangingPunct="1"/>
            <a:r>
              <a:rPr lang="zh-CN" altLang="zh-CN" dirty="0">
                <a:solidFill>
                  <a:schemeClr val="tx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承保理赔规则及赔付标准</a:t>
            </a:r>
            <a:endParaRPr lang="zh-CN" altLang="zh-CN" dirty="0">
              <a:solidFill>
                <a:schemeClr val="tx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34" name="Line 34"/>
          <p:cNvSpPr/>
          <p:nvPr/>
        </p:nvSpPr>
        <p:spPr>
          <a:xfrm>
            <a:off x="0" y="892175"/>
            <a:ext cx="12188825" cy="0"/>
          </a:xfrm>
          <a:prstGeom prst="line">
            <a:avLst/>
          </a:prstGeom>
          <a:ln w="60325" cap="flat" cmpd="thinThick">
            <a:solidFill>
              <a:srgbClr val="003300"/>
            </a:solidFill>
            <a:prstDash val="solid"/>
            <a:miter/>
            <a:headEnd type="none" w="med" len="med"/>
            <a:tailEnd type="none" w="med" len="med"/>
          </a:ln>
        </p:spPr>
      </p:sp>
      <p:graphicFrame>
        <p:nvGraphicFramePr>
          <p:cNvPr id="6" name="表格 5"/>
          <p:cNvGraphicFramePr/>
          <p:nvPr>
            <p:custDataLst>
              <p:tags r:id="rId1"/>
            </p:custDataLst>
          </p:nvPr>
        </p:nvGraphicFramePr>
        <p:xfrm>
          <a:off x="370205" y="1741805"/>
          <a:ext cx="11173460" cy="4922520"/>
        </p:xfrm>
        <a:graphic>
          <a:graphicData uri="http://schemas.openxmlformats.org/drawingml/2006/table">
            <a:tbl>
              <a:tblPr firstRow="1" bandRow="1">
                <a:tableStyleId>{5C22544A-7EE6-4342-B048-85BDC9FD1C3A}</a:tableStyleId>
              </a:tblPr>
              <a:tblGrid>
                <a:gridCol w="3895090"/>
                <a:gridCol w="3094355"/>
                <a:gridCol w="4184015"/>
              </a:tblGrid>
              <a:tr h="3742690">
                <a:tc>
                  <a:txBody>
                    <a:bodyPr/>
                    <a:lstStyle/>
                    <a:p>
                      <a:pPr indent="0" fontAlgn="auto">
                        <a:lnSpc>
                          <a:spcPct val="150000"/>
                        </a:lnSpc>
                        <a:buNone/>
                      </a:pPr>
                      <a:r>
                        <a:rPr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各险种的承保理赔规程及详细赔付标准详见《附件4：市级创新险种承保理赔操作规范及标准》。</a:t>
                      </a:r>
                      <a:r>
                        <a:rPr sz="12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为进一步保护投保农户、农业企业的合法利益，下一阶段将推进承保理赔标准化、一体化发展，规范各项服务标准，推动在条件成熟的险种领域开展无赔款优待试点，制定承保理赔操作实务作业指导书和行业统一的农业保险承保理赔及相关服务的单证样式，相关方案另行制定印发。</a:t>
                      </a:r>
                      <a:endParaRPr sz="12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50000"/>
                        </a:lnSpc>
                        <a:buNone/>
                      </a:pPr>
                      <a:r>
                        <a:rPr lang="zh-CN" sz="1200" b="0">
                          <a:solidFill>
                            <a:srgbClr val="000000"/>
                          </a:solidFill>
                          <a:latin typeface="微软雅黑" panose="020B0503020204020204" pitchFamily="34" charset="-122"/>
                          <a:ea typeface="微软雅黑" panose="020B0503020204020204" pitchFamily="34" charset="-122"/>
                          <a:sym typeface="+mn-ea"/>
                        </a:rPr>
                        <a:t>《关于印发&lt;广东省政策性农业保险实施方案（2024-2026年）&gt;的通知》</a:t>
                      </a:r>
                      <a:r>
                        <a:rPr lang="zh-CN" altLang="en-US" sz="1200" b="0">
                          <a:solidFill>
                            <a:srgbClr val="000000"/>
                          </a:solidFill>
                          <a:latin typeface="微软雅黑" panose="020B0503020204020204" pitchFamily="34" charset="-122"/>
                          <a:ea typeface="微软雅黑" panose="020B0503020204020204" pitchFamily="34" charset="-122"/>
                          <a:sym typeface="+mn-ea"/>
                        </a:rPr>
                        <a:t>（粤财金〔2023〕35号）</a:t>
                      </a:r>
                      <a:r>
                        <a:rPr sz="1200" b="0">
                          <a:solidFill>
                            <a:srgbClr val="000000"/>
                          </a:solidFill>
                          <a:latin typeface="微软雅黑" panose="020B0503020204020204" pitchFamily="34" charset="-122"/>
                          <a:ea typeface="微软雅黑" panose="020B0503020204020204" pitchFamily="34" charset="-122"/>
                        </a:rPr>
                        <a:t>中关于承保理赔标准化的相关要求，“推进承保理赔标准化、一体化发展。完善农业保险承保理赔操作规范及赔付标准，明确农业保险服务范围、规范服务标准，落实无赔款优待制度，制定承保理赔操作实务作业指导书和行业统一的农业保险承保理赔及相关服务的单证样式，保护投保农户、农业企业的合法利益”。</a:t>
                      </a:r>
                      <a:endParaRPr sz="12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50000"/>
                        </a:lnSpc>
                        <a:buNone/>
                      </a:pPr>
                      <a:r>
                        <a:rPr sz="1200" b="0">
                          <a:solidFill>
                            <a:srgbClr val="000000"/>
                          </a:solidFill>
                          <a:latin typeface="微软雅黑" panose="020B0503020204020204" pitchFamily="34" charset="-122"/>
                          <a:ea typeface="微软雅黑" panose="020B0503020204020204" pitchFamily="34" charset="-122"/>
                        </a:rPr>
                        <a:t>增加相关表述，根据省实施文件关于“推进承保理赔标准化、一体化发展。完善农业保险承保理赔操作规范及赔付标准，明确农业保险服务范围、规范服务标准，落实无赔款优待制度，制定承保理赔操作实务作业指导书和行业统一的农业保险承保理赔及相关服务的单证样式，保护投保农户、农业企业的合法利益”相关要求修改。</a:t>
                      </a:r>
                      <a:endParaRPr sz="12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179830">
                <a:tc>
                  <a:txBody>
                    <a:bodyPr/>
                    <a:lstStyle/>
                    <a:p>
                      <a:pPr indent="0" algn="l" fontAlgn="auto">
                        <a:lnSpc>
                          <a:spcPct val="150000"/>
                        </a:lnSpc>
                        <a:buNone/>
                      </a:pPr>
                      <a:r>
                        <a:rPr sz="1200" b="1">
                          <a:solidFill>
                            <a:srgbClr val="000000"/>
                          </a:solidFill>
                          <a:latin typeface="微软雅黑" panose="020B0503020204020204" pitchFamily="34" charset="-122"/>
                          <a:ea typeface="微软雅黑" panose="020B0503020204020204" pitchFamily="34" charset="-122"/>
                        </a:rPr>
                        <a:t>水产创新保险</a:t>
                      </a:r>
                      <a:r>
                        <a:rPr lang="zh-CN" sz="1200" b="1">
                          <a:solidFill>
                            <a:srgbClr val="000000"/>
                          </a:solidFill>
                          <a:latin typeface="微软雅黑" panose="020B0503020204020204" pitchFamily="34" charset="-122"/>
                          <a:ea typeface="微软雅黑" panose="020B0503020204020204" pitchFamily="34" charset="-122"/>
                        </a:rPr>
                        <a:t>：</a:t>
                      </a:r>
                      <a:r>
                        <a:rPr lang="zh-CN" sz="1200" b="0">
                          <a:solidFill>
                            <a:srgbClr val="000000"/>
                          </a:solidFill>
                          <a:latin typeface="微软雅黑" panose="020B0503020204020204" pitchFamily="34" charset="-122"/>
                          <a:ea typeface="微软雅黑" panose="020B0503020204020204" pitchFamily="34" charset="-122"/>
                        </a:rPr>
                        <a:t>增加淡水水产养殖保险气象责任赔付标准及水产苗种保险赔付标准</a:t>
                      </a:r>
                      <a:endParaRPr lang="zh-CN" sz="12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1200" b="0">
                          <a:solidFill>
                            <a:srgbClr val="000000"/>
                          </a:solidFill>
                          <a:latin typeface="微软雅黑" panose="020B0503020204020204" pitchFamily="34" charset="-122"/>
                          <a:ea typeface="微软雅黑" panose="020B0503020204020204" pitchFamily="34" charset="-122"/>
                        </a:rPr>
                        <a:t>/</a:t>
                      </a:r>
                      <a:endParaRPr lang="en-US" sz="12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sz="1200" b="0">
                          <a:solidFill>
                            <a:srgbClr val="000000"/>
                          </a:solidFill>
                          <a:latin typeface="微软雅黑" panose="020B0503020204020204" pitchFamily="34" charset="-122"/>
                          <a:ea typeface="微软雅黑" panose="020B0503020204020204" pitchFamily="34" charset="-122"/>
                        </a:rPr>
                        <a:t>根据险种变化情况增加</a:t>
                      </a:r>
                      <a:endParaRPr sz="12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5" name="圆角矩形 31"/>
          <p:cNvSpPr/>
          <p:nvPr/>
        </p:nvSpPr>
        <p:spPr>
          <a:xfrm>
            <a:off x="4906010" y="1134745"/>
            <a:ext cx="1841500" cy="436880"/>
          </a:xfrm>
          <a:prstGeom prst="roundRect">
            <a:avLst>
              <a:gd name="adj" fmla="val 16667"/>
            </a:avLst>
          </a:prstGeom>
          <a:solidFill>
            <a:schemeClr val="accent1">
              <a:alpha val="65000"/>
            </a:schemeClr>
          </a:solidFill>
          <a:ln w="6350">
            <a:noFill/>
          </a:ln>
        </p:spPr>
        <p:txBody>
          <a:bodyPr lIns="90170" tIns="46990" rIns="90170" bIns="46990" anchor="ctr" anchorCtr="0"/>
          <a:lstStyle/>
          <a:p>
            <a:pPr algn="ct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省文件精神</a:t>
            </a:r>
            <a:endPar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Line 34"/>
          <p:cNvSpPr/>
          <p:nvPr/>
        </p:nvSpPr>
        <p:spPr>
          <a:xfrm>
            <a:off x="0" y="897255"/>
            <a:ext cx="12188825" cy="0"/>
          </a:xfrm>
          <a:prstGeom prst="line">
            <a:avLst/>
          </a:prstGeom>
          <a:ln w="60325" cap="flat" cmpd="thinThick">
            <a:solidFill>
              <a:srgbClr val="003300"/>
            </a:solidFill>
            <a:prstDash val="solid"/>
            <a:miter/>
            <a:headEnd type="none" w="med" len="med"/>
            <a:tailEnd type="none" w="med" len="med"/>
          </a:ln>
        </p:spPr>
      </p:sp>
      <p:sp>
        <p:nvSpPr>
          <p:cNvPr id="8" name="圆角矩形 31"/>
          <p:cNvSpPr/>
          <p:nvPr/>
        </p:nvSpPr>
        <p:spPr>
          <a:xfrm>
            <a:off x="8313420" y="1139825"/>
            <a:ext cx="2070735" cy="426085"/>
          </a:xfrm>
          <a:prstGeom prst="roundRect">
            <a:avLst>
              <a:gd name="adj" fmla="val 16667"/>
            </a:avLst>
          </a:prstGeom>
          <a:noFill/>
          <a:ln w="6350">
            <a:solidFill>
              <a:schemeClr val="accent1"/>
            </a:solidFill>
          </a:ln>
        </p:spPr>
        <p:txBody>
          <a:bodyPr lIns="90170" tIns="46990" rIns="90170" bIns="46990" anchor="ctr" anchorCtr="0"/>
          <a:p>
            <a:pPr algn="ctr"/>
            <a:r>
              <a:rPr lang="zh-CN" altLang="en-US" sz="1800" b="1" dirty="0">
                <a:solidFill>
                  <a:srgbClr val="339966"/>
                </a:solidFill>
                <a:latin typeface="微软雅黑" panose="020B0503020204020204" pitchFamily="34" charset="-122"/>
                <a:ea typeface="微软雅黑" panose="020B0503020204020204" pitchFamily="34" charset="-122"/>
                <a:sym typeface="微软雅黑" panose="020B0503020204020204" pitchFamily="34" charset="-122"/>
              </a:rPr>
              <a:t>主要依据及</a:t>
            </a:r>
            <a:r>
              <a:rPr lang="zh-CN" altLang="en-US" sz="1800" b="1" dirty="0">
                <a:solidFill>
                  <a:srgbClr val="339966"/>
                </a:solidFill>
                <a:latin typeface="微软雅黑" panose="020B0503020204020204" pitchFamily="34" charset="-122"/>
                <a:ea typeface="微软雅黑" panose="020B0503020204020204" pitchFamily="34" charset="-122"/>
                <a:sym typeface="微软雅黑" panose="020B0503020204020204" pitchFamily="34" charset="-122"/>
              </a:rPr>
              <a:t>理由</a:t>
            </a:r>
            <a:endParaRPr lang="zh-CN" altLang="en-US" sz="1800" b="1" dirty="0">
              <a:solidFill>
                <a:srgbClr val="33996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26" name="圆角矩形 30"/>
          <p:cNvSpPr/>
          <p:nvPr/>
        </p:nvSpPr>
        <p:spPr>
          <a:xfrm>
            <a:off x="1308735" y="1134110"/>
            <a:ext cx="1714500" cy="436880"/>
          </a:xfrm>
          <a:prstGeom prst="roundRect">
            <a:avLst>
              <a:gd name="adj" fmla="val 16667"/>
            </a:avLst>
          </a:prstGeom>
          <a:solidFill>
            <a:schemeClr val="accent1">
              <a:alpha val="75000"/>
            </a:schemeClr>
          </a:solidFill>
          <a:ln w="6350" cap="flat" cmpd="sng">
            <a:solidFill>
              <a:schemeClr val="accent1"/>
            </a:solidFill>
            <a:prstDash val="solid"/>
            <a:headEnd type="none" w="med" len="med"/>
            <a:tailEnd type="none" w="med" len="med"/>
          </a:ln>
        </p:spPr>
        <p:txBody>
          <a:bodyPr lIns="90170" tIns="46990" rIns="90170" bIns="46990" anchor="ctr" anchorCtr="0"/>
          <a:lstStyle/>
          <a:p>
            <a:pPr algn="ct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主要内容变化</a:t>
            </a: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a:t>
            </a:r>
            <a:endPar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梯形 1"/>
          <p:cNvSpPr/>
          <p:nvPr/>
        </p:nvSpPr>
        <p:spPr>
          <a:xfrm rot="-5400000" flipV="1">
            <a:off x="7442200" y="-466725"/>
            <a:ext cx="2290763" cy="7194550"/>
          </a:xfrm>
          <a:custGeom>
            <a:avLst/>
            <a:gdLst>
              <a:gd name="txL" fmla="*/ 3629 w 21600"/>
              <a:gd name="txT" fmla="*/ 3629 h 21600"/>
              <a:gd name="txR" fmla="*/ 17971 w 21600"/>
              <a:gd name="txB" fmla="*/ 17971 h 21600"/>
            </a:gdLst>
            <a:ahLst/>
            <a:cxnLst>
              <a:cxn ang="0">
                <a:pos x="2096791" y="3597275"/>
              </a:cxn>
              <a:cxn ang="0">
                <a:pos x="1145382" y="7194550"/>
              </a:cxn>
              <a:cxn ang="0">
                <a:pos x="193972" y="3597275"/>
              </a:cxn>
              <a:cxn ang="0">
                <a:pos x="1145382" y="0"/>
              </a:cxn>
            </a:cxnLst>
            <a:rect l="txL" t="txT" r="txR" b="txB"/>
            <a:pathLst>
              <a:path w="21600" h="21600">
                <a:moveTo>
                  <a:pt x="0" y="0"/>
                </a:moveTo>
                <a:lnTo>
                  <a:pt x="3657" y="21600"/>
                </a:lnTo>
                <a:lnTo>
                  <a:pt x="17943" y="21600"/>
                </a:lnTo>
                <a:lnTo>
                  <a:pt x="21600" y="0"/>
                </a:lnTo>
                <a:close/>
              </a:path>
            </a:pathLst>
          </a:custGeom>
          <a:solidFill>
            <a:schemeClr val="accent1">
              <a:alpha val="100000"/>
            </a:schemeClr>
          </a:solidFill>
          <a:ln w="9525">
            <a:noFill/>
          </a:ln>
        </p:spPr>
        <p:txBody>
          <a:bodyPr/>
          <a:lstStyle/>
          <a:p>
            <a:endParaRPr lang="zh-CN" altLang="en-US"/>
          </a:p>
        </p:txBody>
      </p:sp>
      <p:sp>
        <p:nvSpPr>
          <p:cNvPr id="3075" name="梯形 2"/>
          <p:cNvSpPr/>
          <p:nvPr/>
        </p:nvSpPr>
        <p:spPr>
          <a:xfrm rot="5400000" flipV="1">
            <a:off x="1336675" y="641350"/>
            <a:ext cx="2343150" cy="4997450"/>
          </a:xfrm>
          <a:custGeom>
            <a:avLst/>
            <a:gdLst>
              <a:gd name="txL" fmla="*/ 3729 w 21600"/>
              <a:gd name="txT" fmla="*/ 3729 h 21600"/>
              <a:gd name="txR" fmla="*/ 17871 w 21600"/>
              <a:gd name="txB" fmla="*/ 17871 h 21600"/>
            </a:gdLst>
            <a:ahLst/>
            <a:cxnLst>
              <a:cxn ang="0">
                <a:pos x="2133894" y="2498725"/>
              </a:cxn>
              <a:cxn ang="0">
                <a:pos x="1171575" y="4997450"/>
              </a:cxn>
              <a:cxn ang="0">
                <a:pos x="209256" y="2498725"/>
              </a:cxn>
              <a:cxn ang="0">
                <a:pos x="1171575" y="0"/>
              </a:cxn>
            </a:cxnLst>
            <a:rect l="txL" t="txT" r="txR" b="txB"/>
            <a:pathLst>
              <a:path w="21600" h="21600">
                <a:moveTo>
                  <a:pt x="0" y="0"/>
                </a:moveTo>
                <a:lnTo>
                  <a:pt x="3858" y="21600"/>
                </a:lnTo>
                <a:lnTo>
                  <a:pt x="17742" y="21600"/>
                </a:lnTo>
                <a:lnTo>
                  <a:pt x="21600" y="0"/>
                </a:lnTo>
                <a:close/>
              </a:path>
            </a:pathLst>
          </a:custGeom>
          <a:solidFill>
            <a:srgbClr val="C0C0C0">
              <a:alpha val="56078"/>
            </a:srgbClr>
          </a:solidFill>
          <a:ln w="9525">
            <a:noFill/>
          </a:ln>
        </p:spPr>
        <p:txBody>
          <a:bodyPr/>
          <a:lstStyle/>
          <a:p>
            <a:endParaRPr lang="zh-CN" altLang="en-US"/>
          </a:p>
        </p:txBody>
      </p:sp>
      <p:sp>
        <p:nvSpPr>
          <p:cNvPr id="7172" name="文本框 2"/>
          <p:cNvSpPr/>
          <p:nvPr/>
        </p:nvSpPr>
        <p:spPr>
          <a:xfrm>
            <a:off x="1305560" y="2716530"/>
            <a:ext cx="2631440" cy="768350"/>
          </a:xfrm>
          <a:prstGeom prst="rect">
            <a:avLst/>
          </a:prstGeom>
          <a:noFill/>
          <a:ln w="9525">
            <a:noFill/>
          </a:ln>
        </p:spPr>
        <p:txBody>
          <a:bodyPr wrap="square">
            <a:spAutoFit/>
          </a:bodyPr>
          <a:lstStyle/>
          <a:p>
            <a:r>
              <a:rPr lang="zh-CN" altLang="en-US" sz="4400" b="1" dirty="0">
                <a:solidFill>
                  <a:srgbClr val="080808"/>
                </a:solidFill>
                <a:latin typeface="Arial" panose="020B0604020202020204" pitchFamily="34" charset="0"/>
                <a:ea typeface="微软雅黑" panose="020B0503020204020204" pitchFamily="34" charset="-122"/>
                <a:sym typeface="Arial" panose="020B0604020202020204" pitchFamily="34" charset="0"/>
              </a:rPr>
              <a:t>第五部分</a:t>
            </a:r>
            <a:endParaRPr lang="zh-CN" altLang="en-US" sz="4400" b="1" dirty="0">
              <a:solidFill>
                <a:srgbClr val="080808"/>
              </a:solidFill>
              <a:latin typeface="Arial" panose="020B0604020202020204" pitchFamily="34" charset="0"/>
              <a:ea typeface="微软雅黑" panose="020B0503020204020204" pitchFamily="34" charset="-122"/>
              <a:sym typeface="Arial" panose="020B0604020202020204" pitchFamily="34" charset="0"/>
            </a:endParaRPr>
          </a:p>
        </p:txBody>
      </p:sp>
      <p:sp>
        <p:nvSpPr>
          <p:cNvPr id="7173" name="矩形 3"/>
          <p:cNvSpPr/>
          <p:nvPr/>
        </p:nvSpPr>
        <p:spPr>
          <a:xfrm>
            <a:off x="5915660" y="2716530"/>
            <a:ext cx="6114415" cy="768350"/>
          </a:xfrm>
          <a:prstGeom prst="rect">
            <a:avLst/>
          </a:prstGeom>
          <a:noFill/>
          <a:ln w="9525">
            <a:noFill/>
          </a:ln>
        </p:spPr>
        <p:txBody>
          <a:bodyPr wrap="square">
            <a:spAutoFit/>
          </a:bodyPr>
          <a:lstStyle/>
          <a:p>
            <a:pPr algn="l"/>
            <a:r>
              <a:rPr lang="zh-CN" altLang="zh-CN" sz="4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各区创新险种目标计划</a:t>
            </a:r>
            <a:endParaRPr lang="zh-CN" altLang="zh-CN" sz="4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28" name="标题 1"/>
          <p:cNvSpPr>
            <a:spLocks noGrp="1"/>
          </p:cNvSpPr>
          <p:nvPr>
            <p:ph type="title"/>
          </p:nvPr>
        </p:nvSpPr>
        <p:spPr>
          <a:xfrm>
            <a:off x="177800" y="263525"/>
            <a:ext cx="11056938" cy="700088"/>
          </a:xfrm>
          <a:noFill/>
          <a:ln>
            <a:noFill/>
          </a:ln>
        </p:spPr>
        <p:txBody>
          <a:bodyPr/>
          <a:lstStyle/>
          <a:p>
            <a:pPr marL="0" indent="0" eaLnBrk="1" hangingPunct="1"/>
            <a:r>
              <a:rPr lang="zh-CN" altLang="zh-CN" dirty="0">
                <a:solidFill>
                  <a:schemeClr val="tx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各区创新险种目标计划</a:t>
            </a:r>
            <a:endParaRPr lang="zh-CN" altLang="zh-CN" dirty="0">
              <a:solidFill>
                <a:schemeClr val="tx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34" name="Line 34"/>
          <p:cNvSpPr/>
          <p:nvPr/>
        </p:nvSpPr>
        <p:spPr>
          <a:xfrm>
            <a:off x="0" y="892175"/>
            <a:ext cx="12188825" cy="0"/>
          </a:xfrm>
          <a:prstGeom prst="line">
            <a:avLst/>
          </a:prstGeom>
          <a:ln w="60325" cap="flat" cmpd="thinThick">
            <a:solidFill>
              <a:srgbClr val="003300"/>
            </a:solidFill>
            <a:prstDash val="solid"/>
            <a:miter/>
            <a:headEnd type="none" w="med" len="med"/>
            <a:tailEnd type="none" w="med" len="med"/>
          </a:ln>
        </p:spPr>
      </p:sp>
      <p:graphicFrame>
        <p:nvGraphicFramePr>
          <p:cNvPr id="6" name="表格 5"/>
          <p:cNvGraphicFramePr/>
          <p:nvPr>
            <p:custDataLst>
              <p:tags r:id="rId1"/>
            </p:custDataLst>
          </p:nvPr>
        </p:nvGraphicFramePr>
        <p:xfrm>
          <a:off x="516890" y="2180590"/>
          <a:ext cx="10589260" cy="3785870"/>
        </p:xfrm>
        <a:graphic>
          <a:graphicData uri="http://schemas.openxmlformats.org/drawingml/2006/table">
            <a:tbl>
              <a:tblPr firstRow="1" bandRow="1">
                <a:tableStyleId>{5C22544A-7EE6-4342-B048-85BDC9FD1C3A}</a:tableStyleId>
              </a:tblPr>
              <a:tblGrid>
                <a:gridCol w="3923030"/>
                <a:gridCol w="3232785"/>
                <a:gridCol w="3433445"/>
              </a:tblGrid>
              <a:tr h="3785870">
                <a:tc>
                  <a:txBody>
                    <a:bodyPr/>
                    <a:lstStyle/>
                    <a:p>
                      <a:pPr indent="0" fontAlgn="auto">
                        <a:lnSpc>
                          <a:spcPct val="150000"/>
                        </a:lnSpc>
                        <a:buNone/>
                      </a:pPr>
                      <a:r>
                        <a:rPr sz="1400" b="0" dirty="0">
                          <a:solidFill>
                            <a:srgbClr val="000000"/>
                          </a:solidFill>
                          <a:latin typeface="微软雅黑" panose="020B0503020204020204" pitchFamily="34" charset="-122"/>
                          <a:ea typeface="微软雅黑" panose="020B0503020204020204" pitchFamily="34" charset="-122"/>
                        </a:rPr>
                        <a:t>贯彻落实农业保险高质量发展进一步提质增效，农业保险深度达到上级考核要求，更好满足“三农”领域日益增长的风险保障需求。市、区两级加强统筹协调，</a:t>
                      </a:r>
                      <a:r>
                        <a:rPr sz="1400" b="1" dirty="0">
                          <a:solidFill>
                            <a:srgbClr val="000000"/>
                          </a:solidFill>
                          <a:latin typeface="微软雅黑" panose="020B0503020204020204" pitchFamily="34" charset="-122"/>
                          <a:ea typeface="微软雅黑" panose="020B0503020204020204" pitchFamily="34" charset="-122"/>
                        </a:rPr>
                        <a:t>综合考虑本地区农业保险深度完成情况、农业产业发展现状、财政承受能力等因素，合理确定中央、省财政补贴型险种和市级创新险种结构和保费规模。</a:t>
                      </a:r>
                      <a:endParaRPr sz="1400" b="1" dirty="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50000"/>
                        </a:lnSpc>
                        <a:buNone/>
                      </a:pPr>
                      <a:r>
                        <a:rPr lang="zh-CN" altLang="en-US" sz="1400" b="0">
                          <a:solidFill>
                            <a:srgbClr val="000000"/>
                          </a:solidFill>
                          <a:latin typeface="微软雅黑" panose="020B0503020204020204" pitchFamily="34" charset="-122"/>
                          <a:ea typeface="微软雅黑" panose="020B0503020204020204" pitchFamily="34" charset="-122"/>
                        </a:rPr>
                        <a:t>1、《广东省财政厅等4部门关于做好2023年农业保险工作的通知》（粤财金[2022]33号）</a:t>
                      </a:r>
                      <a:endParaRPr lang="zh-CN" altLang="en-US" sz="1400" b="0">
                        <a:solidFill>
                          <a:srgbClr val="000000"/>
                        </a:solidFill>
                        <a:latin typeface="微软雅黑" panose="020B0503020204020204" pitchFamily="34" charset="-122"/>
                        <a:ea typeface="微软雅黑" panose="020B0503020204020204" pitchFamily="34" charset="-122"/>
                      </a:endParaRPr>
                    </a:p>
                    <a:p>
                      <a:pPr indent="0" fontAlgn="auto">
                        <a:lnSpc>
                          <a:spcPct val="150000"/>
                        </a:lnSpc>
                        <a:buNone/>
                      </a:pPr>
                      <a:r>
                        <a:rPr lang="zh-CN" altLang="en-US" sz="1400" b="0">
                          <a:solidFill>
                            <a:srgbClr val="000000"/>
                          </a:solidFill>
                          <a:latin typeface="微软雅黑" panose="020B0503020204020204" pitchFamily="34" charset="-122"/>
                          <a:ea typeface="微软雅黑" panose="020B0503020204020204" pitchFamily="34" charset="-122"/>
                        </a:rPr>
                        <a:t>2、《广东省政策性农业保险实施方案（2024-2026年）》（粤财金〔2023〕35号）</a:t>
                      </a:r>
                      <a:endParaRPr lang="zh-CN" altLang="en-US" sz="14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50000"/>
                        </a:lnSpc>
                        <a:buNone/>
                      </a:pPr>
                      <a:r>
                        <a:rPr lang="zh-CN" altLang="en-US" sz="1400" b="0" dirty="0">
                          <a:solidFill>
                            <a:srgbClr val="000000"/>
                          </a:solidFill>
                          <a:latin typeface="微软雅黑" panose="020B0503020204020204" pitchFamily="34" charset="-122"/>
                          <a:ea typeface="微软雅黑" panose="020B0503020204020204" pitchFamily="34" charset="-122"/>
                        </a:rPr>
                        <a:t>以保护农民利益为宗旨，进一步优化农业保险政策制度与工作机制，拓宽农业保险服务领域，不断完善以政策性农业保险为基础的农业保险保障体系，构筑多层次的农业保险风险分散机制，推动农业保险深度稳中有升，更好满足“三农”领域日益增长的风险保障需求。</a:t>
                      </a:r>
                      <a:endParaRPr lang="zh-CN" altLang="en-US" sz="1400" b="0" dirty="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5" name="圆角矩形 31"/>
          <p:cNvSpPr/>
          <p:nvPr/>
        </p:nvSpPr>
        <p:spPr>
          <a:xfrm>
            <a:off x="5022215" y="1353820"/>
            <a:ext cx="1841500" cy="436880"/>
          </a:xfrm>
          <a:prstGeom prst="roundRect">
            <a:avLst>
              <a:gd name="adj" fmla="val 16667"/>
            </a:avLst>
          </a:prstGeom>
          <a:solidFill>
            <a:schemeClr val="accent1">
              <a:alpha val="65000"/>
            </a:schemeClr>
          </a:solidFill>
          <a:ln w="6350">
            <a:noFill/>
          </a:ln>
        </p:spPr>
        <p:txBody>
          <a:bodyPr lIns="90170" tIns="46990" rIns="90170" bIns="46990" anchor="ctr" anchorCtr="0"/>
          <a:lstStyle/>
          <a:p>
            <a:pPr algn="ct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省文件精神</a:t>
            </a:r>
            <a:endPar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Line 34"/>
          <p:cNvSpPr/>
          <p:nvPr/>
        </p:nvSpPr>
        <p:spPr>
          <a:xfrm>
            <a:off x="0" y="897255"/>
            <a:ext cx="12188825" cy="0"/>
          </a:xfrm>
          <a:prstGeom prst="line">
            <a:avLst/>
          </a:prstGeom>
          <a:ln w="60325" cap="flat" cmpd="thinThick">
            <a:solidFill>
              <a:srgbClr val="003300"/>
            </a:solidFill>
            <a:prstDash val="solid"/>
            <a:miter/>
            <a:headEnd type="none" w="med" len="med"/>
            <a:tailEnd type="none" w="med" len="med"/>
          </a:ln>
        </p:spPr>
      </p:sp>
      <p:sp>
        <p:nvSpPr>
          <p:cNvPr id="8" name="圆角矩形 31"/>
          <p:cNvSpPr/>
          <p:nvPr/>
        </p:nvSpPr>
        <p:spPr>
          <a:xfrm>
            <a:off x="8416290" y="1364615"/>
            <a:ext cx="2070735" cy="426085"/>
          </a:xfrm>
          <a:prstGeom prst="roundRect">
            <a:avLst>
              <a:gd name="adj" fmla="val 16667"/>
            </a:avLst>
          </a:prstGeom>
          <a:noFill/>
          <a:ln w="6350">
            <a:solidFill>
              <a:schemeClr val="accent1"/>
            </a:solidFill>
          </a:ln>
        </p:spPr>
        <p:txBody>
          <a:bodyPr lIns="90170" tIns="46990" rIns="90170" bIns="46990" anchor="ctr" anchorCtr="0"/>
          <a:lstStyle/>
          <a:p>
            <a:pPr algn="ctr"/>
            <a:r>
              <a:rPr lang="zh-CN" altLang="en-US" sz="1800" b="1" dirty="0">
                <a:solidFill>
                  <a:srgbClr val="339966"/>
                </a:solidFill>
                <a:latin typeface="微软雅黑" panose="020B0503020204020204" pitchFamily="34" charset="-122"/>
                <a:ea typeface="微软雅黑" panose="020B0503020204020204" pitchFamily="34" charset="-122"/>
                <a:sym typeface="微软雅黑" panose="020B0503020204020204" pitchFamily="34" charset="-122"/>
              </a:rPr>
              <a:t>主要依据及</a:t>
            </a:r>
            <a:r>
              <a:rPr lang="zh-CN" altLang="en-US" sz="1800" b="1" dirty="0">
                <a:solidFill>
                  <a:srgbClr val="339966"/>
                </a:solidFill>
                <a:latin typeface="微软雅黑" panose="020B0503020204020204" pitchFamily="34" charset="-122"/>
                <a:ea typeface="微软雅黑" panose="020B0503020204020204" pitchFamily="34" charset="-122"/>
                <a:sym typeface="微软雅黑" panose="020B0503020204020204" pitchFamily="34" charset="-122"/>
              </a:rPr>
              <a:t>理由</a:t>
            </a:r>
            <a:endParaRPr lang="zh-CN" altLang="en-US" sz="1800" b="1" dirty="0">
              <a:solidFill>
                <a:srgbClr val="33996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26" name="圆角矩形 30"/>
          <p:cNvSpPr/>
          <p:nvPr/>
        </p:nvSpPr>
        <p:spPr>
          <a:xfrm>
            <a:off x="1282700" y="1353820"/>
            <a:ext cx="1714500" cy="436880"/>
          </a:xfrm>
          <a:prstGeom prst="roundRect">
            <a:avLst>
              <a:gd name="adj" fmla="val 16667"/>
            </a:avLst>
          </a:prstGeom>
          <a:solidFill>
            <a:schemeClr val="accent1">
              <a:alpha val="75000"/>
            </a:schemeClr>
          </a:solidFill>
          <a:ln w="6350" cap="flat" cmpd="sng">
            <a:solidFill>
              <a:schemeClr val="accent1"/>
            </a:solidFill>
            <a:prstDash val="solid"/>
            <a:headEnd type="none" w="med" len="med"/>
            <a:tailEnd type="none" w="med" len="med"/>
          </a:ln>
        </p:spPr>
        <p:txBody>
          <a:bodyPr lIns="90170" tIns="46990" rIns="90170" bIns="46990" anchor="ctr" anchorCtr="0"/>
          <a:lstStyle/>
          <a:p>
            <a:pPr algn="ct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主要内容变化</a:t>
            </a: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a:t>
            </a:r>
            <a:endPar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梯形 1"/>
          <p:cNvSpPr/>
          <p:nvPr/>
        </p:nvSpPr>
        <p:spPr>
          <a:xfrm rot="-5400000" flipV="1">
            <a:off x="7442200" y="-466725"/>
            <a:ext cx="2290763" cy="7194550"/>
          </a:xfrm>
          <a:custGeom>
            <a:avLst/>
            <a:gdLst>
              <a:gd name="txL" fmla="*/ 3629 w 21600"/>
              <a:gd name="txT" fmla="*/ 3629 h 21600"/>
              <a:gd name="txR" fmla="*/ 17971 w 21600"/>
              <a:gd name="txB" fmla="*/ 17971 h 21600"/>
            </a:gdLst>
            <a:ahLst/>
            <a:cxnLst>
              <a:cxn ang="0">
                <a:pos x="2096791" y="3597275"/>
              </a:cxn>
              <a:cxn ang="0">
                <a:pos x="1145382" y="7194550"/>
              </a:cxn>
              <a:cxn ang="0">
                <a:pos x="193972" y="3597275"/>
              </a:cxn>
              <a:cxn ang="0">
                <a:pos x="1145382" y="0"/>
              </a:cxn>
            </a:cxnLst>
            <a:rect l="txL" t="txT" r="txR" b="txB"/>
            <a:pathLst>
              <a:path w="21600" h="21600">
                <a:moveTo>
                  <a:pt x="0" y="0"/>
                </a:moveTo>
                <a:lnTo>
                  <a:pt x="3657" y="21600"/>
                </a:lnTo>
                <a:lnTo>
                  <a:pt x="17943" y="21600"/>
                </a:lnTo>
                <a:lnTo>
                  <a:pt x="21600" y="0"/>
                </a:lnTo>
                <a:close/>
              </a:path>
            </a:pathLst>
          </a:custGeom>
          <a:solidFill>
            <a:schemeClr val="accent1">
              <a:alpha val="100000"/>
            </a:schemeClr>
          </a:solidFill>
          <a:ln w="9525">
            <a:noFill/>
          </a:ln>
        </p:spPr>
        <p:txBody>
          <a:bodyPr/>
          <a:lstStyle/>
          <a:p>
            <a:endParaRPr lang="zh-CN" altLang="en-US"/>
          </a:p>
        </p:txBody>
      </p:sp>
      <p:sp>
        <p:nvSpPr>
          <p:cNvPr id="3075" name="梯形 2"/>
          <p:cNvSpPr/>
          <p:nvPr/>
        </p:nvSpPr>
        <p:spPr>
          <a:xfrm rot="5400000" flipV="1">
            <a:off x="1336675" y="641350"/>
            <a:ext cx="2343150" cy="4997450"/>
          </a:xfrm>
          <a:custGeom>
            <a:avLst/>
            <a:gdLst>
              <a:gd name="txL" fmla="*/ 3729 w 21600"/>
              <a:gd name="txT" fmla="*/ 3729 h 21600"/>
              <a:gd name="txR" fmla="*/ 17871 w 21600"/>
              <a:gd name="txB" fmla="*/ 17871 h 21600"/>
            </a:gdLst>
            <a:ahLst/>
            <a:cxnLst>
              <a:cxn ang="0">
                <a:pos x="2133894" y="2498725"/>
              </a:cxn>
              <a:cxn ang="0">
                <a:pos x="1171575" y="4997450"/>
              </a:cxn>
              <a:cxn ang="0">
                <a:pos x="209256" y="2498725"/>
              </a:cxn>
              <a:cxn ang="0">
                <a:pos x="1171575" y="0"/>
              </a:cxn>
            </a:cxnLst>
            <a:rect l="txL" t="txT" r="txR" b="txB"/>
            <a:pathLst>
              <a:path w="21600" h="21600">
                <a:moveTo>
                  <a:pt x="0" y="0"/>
                </a:moveTo>
                <a:lnTo>
                  <a:pt x="3858" y="21600"/>
                </a:lnTo>
                <a:lnTo>
                  <a:pt x="17742" y="21600"/>
                </a:lnTo>
                <a:lnTo>
                  <a:pt x="21600" y="0"/>
                </a:lnTo>
                <a:close/>
              </a:path>
            </a:pathLst>
          </a:custGeom>
          <a:solidFill>
            <a:srgbClr val="C0C0C0">
              <a:alpha val="56078"/>
            </a:srgbClr>
          </a:solidFill>
          <a:ln w="9525">
            <a:noFill/>
          </a:ln>
        </p:spPr>
        <p:txBody>
          <a:bodyPr/>
          <a:lstStyle/>
          <a:p>
            <a:endParaRPr lang="zh-CN" altLang="en-US"/>
          </a:p>
        </p:txBody>
      </p:sp>
      <p:sp>
        <p:nvSpPr>
          <p:cNvPr id="7172" name="文本框 2"/>
          <p:cNvSpPr/>
          <p:nvPr/>
        </p:nvSpPr>
        <p:spPr>
          <a:xfrm>
            <a:off x="1305560" y="2716530"/>
            <a:ext cx="2631440" cy="768350"/>
          </a:xfrm>
          <a:prstGeom prst="rect">
            <a:avLst/>
          </a:prstGeom>
          <a:noFill/>
          <a:ln w="9525">
            <a:noFill/>
          </a:ln>
        </p:spPr>
        <p:txBody>
          <a:bodyPr wrap="square">
            <a:spAutoFit/>
          </a:bodyPr>
          <a:lstStyle/>
          <a:p>
            <a:r>
              <a:rPr lang="zh-CN" altLang="en-US" sz="4400" b="1" dirty="0">
                <a:solidFill>
                  <a:srgbClr val="080808"/>
                </a:solidFill>
                <a:latin typeface="Arial" panose="020B0604020202020204" pitchFamily="34" charset="0"/>
                <a:ea typeface="微软雅黑" panose="020B0503020204020204" pitchFamily="34" charset="-122"/>
                <a:sym typeface="Arial" panose="020B0604020202020204" pitchFamily="34" charset="0"/>
              </a:rPr>
              <a:t>第六部分</a:t>
            </a:r>
            <a:endParaRPr lang="zh-CN" altLang="en-US" sz="4400" b="1" dirty="0">
              <a:solidFill>
                <a:srgbClr val="080808"/>
              </a:solidFill>
              <a:latin typeface="Arial" panose="020B0604020202020204" pitchFamily="34" charset="0"/>
              <a:ea typeface="微软雅黑" panose="020B0503020204020204" pitchFamily="34" charset="-122"/>
              <a:sym typeface="Arial" panose="020B0604020202020204" pitchFamily="34" charset="0"/>
            </a:endParaRPr>
          </a:p>
        </p:txBody>
      </p:sp>
      <p:sp>
        <p:nvSpPr>
          <p:cNvPr id="7173" name="矩形 3"/>
          <p:cNvSpPr/>
          <p:nvPr/>
        </p:nvSpPr>
        <p:spPr>
          <a:xfrm>
            <a:off x="6767195" y="2716530"/>
            <a:ext cx="3641725" cy="768350"/>
          </a:xfrm>
          <a:prstGeom prst="rect">
            <a:avLst/>
          </a:prstGeom>
          <a:noFill/>
          <a:ln w="9525">
            <a:noFill/>
          </a:ln>
        </p:spPr>
        <p:txBody>
          <a:bodyPr wrap="square">
            <a:spAutoFit/>
          </a:bodyPr>
          <a:lstStyle/>
          <a:p>
            <a:pPr algn="l"/>
            <a:r>
              <a:rPr lang="zh-CN" altLang="zh-CN" sz="4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承保机构遴选</a:t>
            </a:r>
            <a:endParaRPr lang="zh-CN" altLang="zh-CN" sz="4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文本框 71"/>
          <p:cNvSpPr txBox="1"/>
          <p:nvPr/>
        </p:nvSpPr>
        <p:spPr>
          <a:xfrm>
            <a:off x="5271770" y="346075"/>
            <a:ext cx="1648460" cy="521970"/>
          </a:xfrm>
          <a:prstGeom prst="rect">
            <a:avLst/>
          </a:prstGeom>
          <a:noFill/>
        </p:spPr>
        <p:txBody>
          <a:bodyPr wrap="square" rtlCol="0">
            <a:spAutoFit/>
          </a:bodyPr>
          <a:lstStyle/>
          <a:p>
            <a:r>
              <a:rPr lang="zh-CN" altLang="en-US" sz="2800" b="1">
                <a:solidFill>
                  <a:schemeClr val="bg2"/>
                </a:solidFill>
                <a:latin typeface="微软雅黑" panose="020B0503020204020204" pitchFamily="34" charset="-122"/>
                <a:ea typeface="微软雅黑" panose="020B0503020204020204" pitchFamily="34" charset="-122"/>
              </a:rPr>
              <a:t>目</a:t>
            </a:r>
            <a:r>
              <a:rPr lang="en-US" altLang="zh-CN" sz="2800" b="1">
                <a:solidFill>
                  <a:schemeClr val="bg2"/>
                </a:solidFill>
                <a:latin typeface="微软雅黑" panose="020B0503020204020204" pitchFamily="34" charset="-122"/>
                <a:ea typeface="微软雅黑" panose="020B0503020204020204" pitchFamily="34" charset="-122"/>
              </a:rPr>
              <a:t>      </a:t>
            </a:r>
            <a:r>
              <a:rPr lang="zh-CN" altLang="en-US" sz="2800" b="1">
                <a:solidFill>
                  <a:schemeClr val="bg2"/>
                </a:solidFill>
                <a:latin typeface="微软雅黑" panose="020B0503020204020204" pitchFamily="34" charset="-122"/>
                <a:ea typeface="微软雅黑" panose="020B0503020204020204" pitchFamily="34" charset="-122"/>
              </a:rPr>
              <a:t>录</a:t>
            </a:r>
            <a:endParaRPr lang="zh-CN" altLang="en-US" sz="2800" b="1">
              <a:solidFill>
                <a:schemeClr val="bg2"/>
              </a:solidFill>
              <a:latin typeface="微软雅黑" panose="020B0503020204020204" pitchFamily="34" charset="-122"/>
              <a:ea typeface="微软雅黑" panose="020B0503020204020204" pitchFamily="34" charset="-122"/>
            </a:endParaRPr>
          </a:p>
        </p:txBody>
      </p:sp>
      <p:graphicFrame>
        <p:nvGraphicFramePr>
          <p:cNvPr id="3" name="表格 2"/>
          <p:cNvGraphicFramePr/>
          <p:nvPr>
            <p:custDataLst>
              <p:tags r:id="rId1"/>
            </p:custDataLst>
          </p:nvPr>
        </p:nvGraphicFramePr>
        <p:xfrm>
          <a:off x="1161415" y="109855"/>
          <a:ext cx="9869805" cy="6523355"/>
        </p:xfrm>
        <a:graphic>
          <a:graphicData uri="http://schemas.openxmlformats.org/drawingml/2006/table">
            <a:tbl>
              <a:tblPr firstRow="1" bandRow="1">
                <a:tableStyleId>{5C22544A-7EE6-4342-B048-85BDC9FD1C3A}</a:tableStyleId>
              </a:tblPr>
              <a:tblGrid>
                <a:gridCol w="625475"/>
                <a:gridCol w="754380"/>
                <a:gridCol w="8489950"/>
              </a:tblGrid>
              <a:tr h="369570">
                <a:tc>
                  <a:txBody>
                    <a:bodyPr/>
                    <a:lstStyle/>
                    <a:p>
                      <a:pPr indent="0" algn="ctr" fontAlgn="auto">
                        <a:buNone/>
                      </a:pPr>
                      <a:r>
                        <a:rPr lang="zh-CN" sz="1600" b="1" dirty="0">
                          <a:solidFill>
                            <a:srgbClr val="3D3F41"/>
                          </a:solidFill>
                          <a:latin typeface="微软雅黑" panose="020B0503020204020204" pitchFamily="34" charset="-122"/>
                          <a:ea typeface="微软雅黑" panose="020B0503020204020204" pitchFamily="34" charset="-122"/>
                        </a:rPr>
                        <a:t>序号</a:t>
                      </a:r>
                      <a:endParaRPr lang="zh-CN" altLang="en-US" sz="1600" b="1" dirty="0">
                        <a:solidFill>
                          <a:srgbClr val="3D3F41"/>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lstStyle/>
                    <a:p>
                      <a:pPr indent="0" algn="ctr" fontAlgn="auto">
                        <a:buNone/>
                      </a:pPr>
                      <a:r>
                        <a:rPr lang="zh-CN" sz="2000" b="1">
                          <a:solidFill>
                            <a:srgbClr val="3D3F41"/>
                          </a:solidFill>
                          <a:latin typeface="微软雅黑" panose="020B0503020204020204" pitchFamily="34" charset="-122"/>
                          <a:ea typeface="微软雅黑" panose="020B0503020204020204" pitchFamily="34" charset="-122"/>
                        </a:rPr>
                        <a:t>目录一览表</a:t>
                      </a:r>
                      <a:endParaRPr lang="zh-CN" altLang="en-US" sz="2000" b="1">
                        <a:solidFill>
                          <a:srgbClr val="3D3F41"/>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07975">
                <a:tc>
                  <a:txBody>
                    <a:bodyPr/>
                    <a:lstStyle/>
                    <a:p>
                      <a:pPr indent="0" algn="ctr" fontAlgn="auto">
                        <a:buNone/>
                      </a:pPr>
                      <a:r>
                        <a:rPr lang="zh-CN" sz="1600" b="1">
                          <a:solidFill>
                            <a:srgbClr val="3D3F41"/>
                          </a:solidFill>
                          <a:latin typeface="微软雅黑" panose="020B0503020204020204" pitchFamily="34" charset="-122"/>
                          <a:ea typeface="微软雅黑" panose="020B0503020204020204" pitchFamily="34" charset="-122"/>
                        </a:rPr>
                        <a:t>一</a:t>
                      </a:r>
                      <a:endParaRPr lang="zh-CN" altLang="en-US" sz="1600" b="1">
                        <a:solidFill>
                          <a:srgbClr val="3D3F41"/>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lstStyle/>
                    <a:p>
                      <a:pPr indent="0" algn="ctr" fontAlgn="auto">
                        <a:buNone/>
                      </a:pPr>
                      <a:r>
                        <a:rPr lang="zh-CN" sz="1600" b="0" u="sng">
                          <a:solidFill>
                            <a:srgbClr val="00B0F0"/>
                          </a:solidFill>
                          <a:latin typeface="微软雅黑" panose="020B0503020204020204" pitchFamily="34" charset="-122"/>
                          <a:ea typeface="微软雅黑" panose="020B0503020204020204" pitchFamily="34" charset="-122"/>
                        </a:rPr>
                        <a:t>指导思想</a:t>
                      </a:r>
                      <a:endParaRPr lang="zh-CN" altLang="en-US" sz="1600" b="0" u="sng">
                        <a:solidFill>
                          <a:srgbClr val="00B0F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07340">
                <a:tc>
                  <a:txBody>
                    <a:bodyPr/>
                    <a:lstStyle/>
                    <a:p>
                      <a:pPr indent="0" algn="ctr" fontAlgn="auto">
                        <a:buNone/>
                      </a:pPr>
                      <a:r>
                        <a:rPr lang="zh-CN" sz="1600" b="1">
                          <a:solidFill>
                            <a:srgbClr val="3D3F41"/>
                          </a:solidFill>
                          <a:latin typeface="微软雅黑" panose="020B0503020204020204" pitchFamily="34" charset="-122"/>
                          <a:ea typeface="微软雅黑" panose="020B0503020204020204" pitchFamily="34" charset="-122"/>
                        </a:rPr>
                        <a:t>二</a:t>
                      </a:r>
                      <a:endParaRPr lang="zh-CN" altLang="en-US" sz="1600" b="1">
                        <a:solidFill>
                          <a:srgbClr val="3D3F41"/>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lstStyle/>
                    <a:p>
                      <a:pPr indent="0" algn="ctr" fontAlgn="auto">
                        <a:buNone/>
                      </a:pPr>
                      <a:r>
                        <a:rPr lang="zh-CN" sz="1600" b="0" u="sng">
                          <a:solidFill>
                            <a:srgbClr val="00B0F0"/>
                          </a:solidFill>
                          <a:latin typeface="微软雅黑" panose="020B0503020204020204" pitchFamily="34" charset="-122"/>
                          <a:ea typeface="微软雅黑" panose="020B0503020204020204" pitchFamily="34" charset="-122"/>
                        </a:rPr>
                        <a:t>基本原则</a:t>
                      </a:r>
                      <a:endParaRPr lang="zh-CN" altLang="en-US" sz="1600" b="0" u="sng">
                        <a:solidFill>
                          <a:srgbClr val="00B0F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07975">
                <a:tc rowSpan="7">
                  <a:txBody>
                    <a:bodyPr/>
                    <a:lstStyle/>
                    <a:p>
                      <a:pPr indent="0" algn="ctr" fontAlgn="auto">
                        <a:buNone/>
                      </a:pPr>
                      <a:r>
                        <a:rPr lang="zh-CN" sz="1600" b="1">
                          <a:solidFill>
                            <a:srgbClr val="3D3F41"/>
                          </a:solidFill>
                          <a:latin typeface="微软雅黑" panose="020B0503020204020204" pitchFamily="34" charset="-122"/>
                          <a:ea typeface="微软雅黑" panose="020B0503020204020204" pitchFamily="34" charset="-122"/>
                        </a:rPr>
                        <a:t>三</a:t>
                      </a:r>
                      <a:endParaRPr lang="zh-CN" altLang="en-US" sz="1600" b="1">
                        <a:solidFill>
                          <a:srgbClr val="3D3F41"/>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7">
                  <a:txBody>
                    <a:bodyPr/>
                    <a:lstStyle/>
                    <a:p>
                      <a:pPr indent="0" algn="ctr" fontAlgn="auto">
                        <a:buNone/>
                      </a:pPr>
                      <a:r>
                        <a:rPr lang="zh-CN" sz="1600" b="0" u="sng">
                          <a:solidFill>
                            <a:srgbClr val="00B0F0"/>
                          </a:solidFill>
                          <a:latin typeface="微软雅黑" panose="020B0503020204020204" pitchFamily="34" charset="-122"/>
                          <a:ea typeface="微软雅黑" panose="020B0503020204020204" pitchFamily="34" charset="-122"/>
                        </a:rPr>
                        <a:t>实施内容</a:t>
                      </a:r>
                      <a:endParaRPr lang="zh-CN" altLang="en-US" sz="1600" b="0" u="sng">
                        <a:solidFill>
                          <a:srgbClr val="00B0F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l" fontAlgn="auto">
                        <a:buNone/>
                      </a:pPr>
                      <a:r>
                        <a:rPr lang="en-US" altLang="zh-CN" sz="1600" b="0">
                          <a:solidFill>
                            <a:srgbClr val="00B0F0"/>
                          </a:solidFill>
                          <a:latin typeface="微软雅黑" panose="020B0503020204020204" pitchFamily="34" charset="-122"/>
                          <a:ea typeface="微软雅黑" panose="020B0503020204020204" pitchFamily="34" charset="-122"/>
                        </a:rPr>
                        <a:t>                                                        </a:t>
                      </a:r>
                      <a:r>
                        <a:rPr lang="en-US" altLang="zh-CN" sz="1600" b="0" u="sng">
                          <a:solidFill>
                            <a:srgbClr val="00B0F0"/>
                          </a:solidFill>
                          <a:latin typeface="微软雅黑" panose="020B0503020204020204" pitchFamily="34" charset="-122"/>
                          <a:ea typeface="微软雅黑" panose="020B0503020204020204" pitchFamily="34" charset="-122"/>
                        </a:rPr>
                        <a:t> </a:t>
                      </a:r>
                      <a:r>
                        <a:rPr lang="zh-CN" sz="1600" b="0" u="sng">
                          <a:solidFill>
                            <a:srgbClr val="00B0F0"/>
                          </a:solidFill>
                          <a:latin typeface="微软雅黑" panose="020B0503020204020204" pitchFamily="34" charset="-122"/>
                          <a:ea typeface="微软雅黑" panose="020B0503020204020204" pitchFamily="34" charset="-122"/>
                        </a:rPr>
                        <a:t>实施险种</a:t>
                      </a:r>
                      <a:endParaRPr lang="zh-CN" altLang="en-US" sz="1600" b="0" u="sng">
                        <a:solidFill>
                          <a:srgbClr val="00B0F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734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0" algn="l" fontAlgn="auto">
                        <a:buNone/>
                      </a:pPr>
                      <a:r>
                        <a:rPr lang="en-US" altLang="zh-CN" sz="1600" b="0">
                          <a:solidFill>
                            <a:srgbClr val="00B0F0"/>
                          </a:solidFill>
                          <a:latin typeface="微软雅黑" panose="020B0503020204020204" pitchFamily="34" charset="-122"/>
                          <a:ea typeface="微软雅黑" panose="020B0503020204020204" pitchFamily="34" charset="-122"/>
                        </a:rPr>
                        <a:t>                                                         </a:t>
                      </a:r>
                      <a:r>
                        <a:rPr lang="zh-CN" sz="1600" b="0" u="sng">
                          <a:solidFill>
                            <a:srgbClr val="00B0F0"/>
                          </a:solidFill>
                          <a:latin typeface="微软雅黑" panose="020B0503020204020204" pitchFamily="34" charset="-122"/>
                          <a:ea typeface="微软雅黑" panose="020B0503020204020204" pitchFamily="34" charset="-122"/>
                        </a:rPr>
                        <a:t>参保对象</a:t>
                      </a:r>
                      <a:endParaRPr lang="zh-CN" altLang="en-US" sz="1600" b="0" u="sng">
                        <a:solidFill>
                          <a:srgbClr val="00B0F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797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0" algn="l" fontAlgn="auto">
                        <a:buNone/>
                      </a:pPr>
                      <a:r>
                        <a:rPr lang="en-US" altLang="zh-CN" sz="1600" b="0">
                          <a:solidFill>
                            <a:srgbClr val="00B0F0"/>
                          </a:solidFill>
                          <a:latin typeface="微软雅黑" panose="020B0503020204020204" pitchFamily="34" charset="-122"/>
                          <a:ea typeface="微软雅黑" panose="020B0503020204020204" pitchFamily="34" charset="-122"/>
                        </a:rPr>
                        <a:t>                                                         </a:t>
                      </a:r>
                      <a:r>
                        <a:rPr lang="zh-CN" sz="1600" b="0" u="sng">
                          <a:solidFill>
                            <a:srgbClr val="00B0F0"/>
                          </a:solidFill>
                          <a:latin typeface="微软雅黑" panose="020B0503020204020204" pitchFamily="34" charset="-122"/>
                          <a:ea typeface="微软雅黑" panose="020B0503020204020204" pitchFamily="34" charset="-122"/>
                        </a:rPr>
                        <a:t>保险期间</a:t>
                      </a:r>
                      <a:endParaRPr lang="zh-CN" altLang="en-US" sz="1600" b="0" u="sng">
                        <a:solidFill>
                          <a:srgbClr val="00B0F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734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0" algn="l" fontAlgn="auto">
                        <a:buNone/>
                      </a:pPr>
                      <a:r>
                        <a:rPr lang="en-US" altLang="zh-CN" sz="1600" b="0">
                          <a:solidFill>
                            <a:srgbClr val="00B0F0"/>
                          </a:solidFill>
                          <a:latin typeface="微软雅黑" panose="020B0503020204020204" pitchFamily="34" charset="-122"/>
                          <a:ea typeface="微软雅黑" panose="020B0503020204020204" pitchFamily="34" charset="-122"/>
                        </a:rPr>
                        <a:t>                                                         </a:t>
                      </a:r>
                      <a:r>
                        <a:rPr lang="zh-CN" sz="1600" b="0" u="sng">
                          <a:solidFill>
                            <a:srgbClr val="00B0F0"/>
                          </a:solidFill>
                          <a:latin typeface="微软雅黑" panose="020B0503020204020204" pitchFamily="34" charset="-122"/>
                          <a:ea typeface="微软雅黑" panose="020B0503020204020204" pitchFamily="34" charset="-122"/>
                        </a:rPr>
                        <a:t>保险责任</a:t>
                      </a:r>
                      <a:endParaRPr lang="zh-CN" altLang="en-US" sz="1600" b="0" u="sng">
                        <a:solidFill>
                          <a:srgbClr val="00B0F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797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0" algn="l" fontAlgn="auto">
                        <a:buNone/>
                      </a:pPr>
                      <a:r>
                        <a:rPr lang="en-US" altLang="zh-CN" sz="1600" b="0">
                          <a:solidFill>
                            <a:srgbClr val="00B0F0"/>
                          </a:solidFill>
                          <a:latin typeface="微软雅黑" panose="020B0503020204020204" pitchFamily="34" charset="-122"/>
                          <a:ea typeface="微软雅黑" panose="020B0503020204020204" pitchFamily="34" charset="-122"/>
                        </a:rPr>
                        <a:t>                                                         </a:t>
                      </a:r>
                      <a:r>
                        <a:rPr lang="zh-CN" sz="1600" b="0" u="sng">
                          <a:solidFill>
                            <a:srgbClr val="00B0F0"/>
                          </a:solidFill>
                          <a:latin typeface="微软雅黑" panose="020B0503020204020204" pitchFamily="34" charset="-122"/>
                          <a:ea typeface="微软雅黑" panose="020B0503020204020204" pitchFamily="34" charset="-122"/>
                        </a:rPr>
                        <a:t>保险金额</a:t>
                      </a:r>
                      <a:endParaRPr lang="zh-CN" altLang="en-US" sz="1600" b="0" u="sng">
                        <a:solidFill>
                          <a:srgbClr val="00B0F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797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0" algn="l" fontAlgn="auto">
                        <a:buNone/>
                      </a:pPr>
                      <a:r>
                        <a:rPr lang="en-US" altLang="zh-CN" sz="1600" b="0" dirty="0" smtClean="0">
                          <a:solidFill>
                            <a:srgbClr val="00B0F0"/>
                          </a:solidFill>
                          <a:latin typeface="微软雅黑" panose="020B0503020204020204" pitchFamily="34" charset="-122"/>
                          <a:ea typeface="微软雅黑" panose="020B0503020204020204" pitchFamily="34" charset="-122"/>
                        </a:rPr>
                        <a:t>                                                   </a:t>
                      </a:r>
                      <a:r>
                        <a:rPr lang="zh-CN" sz="1600" b="0" u="sng" dirty="0" smtClean="0">
                          <a:solidFill>
                            <a:srgbClr val="00B0F0"/>
                          </a:solidFill>
                          <a:latin typeface="微软雅黑" panose="020B0503020204020204" pitchFamily="34" charset="-122"/>
                          <a:ea typeface="微软雅黑" panose="020B0503020204020204" pitchFamily="34" charset="-122"/>
                        </a:rPr>
                        <a:t>保险费率</a:t>
                      </a:r>
                      <a:r>
                        <a:rPr lang="zh-CN" altLang="en-US" sz="1600" b="0" u="sng" dirty="0" smtClean="0">
                          <a:solidFill>
                            <a:srgbClr val="00B0F0"/>
                          </a:solidFill>
                          <a:latin typeface="微软雅黑" panose="020B0503020204020204" pitchFamily="34" charset="-122"/>
                          <a:ea typeface="微软雅黑" panose="020B0503020204020204" pitchFamily="34" charset="-122"/>
                        </a:rPr>
                        <a:t>及保险费</a:t>
                      </a:r>
                      <a:endParaRPr lang="zh-CN" altLang="en-US" sz="1600" b="0" u="sng" dirty="0">
                        <a:solidFill>
                          <a:srgbClr val="00B0F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734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p>
                      <a:pPr indent="0" algn="l" fontAlgn="auto">
                        <a:buNone/>
                      </a:pPr>
                      <a:r>
                        <a:rPr lang="en-US" altLang="zh-CN" sz="1600" b="0">
                          <a:solidFill>
                            <a:srgbClr val="00B0F0"/>
                          </a:solidFill>
                          <a:latin typeface="微软雅黑" panose="020B0503020204020204" pitchFamily="34" charset="-122"/>
                          <a:ea typeface="微软雅黑" panose="020B0503020204020204" pitchFamily="34" charset="-122"/>
                        </a:rPr>
                        <a:t>                                                   </a:t>
                      </a:r>
                      <a:r>
                        <a:rPr lang="zh-CN" sz="1600" b="0" u="sng">
                          <a:solidFill>
                            <a:srgbClr val="00B0F0"/>
                          </a:solidFill>
                          <a:latin typeface="微软雅黑" panose="020B0503020204020204" pitchFamily="34" charset="-122"/>
                          <a:ea typeface="微软雅黑" panose="020B0503020204020204" pitchFamily="34" charset="-122"/>
                        </a:rPr>
                        <a:t>财政补贴承担比例</a:t>
                      </a:r>
                      <a:endParaRPr lang="zh-CN" altLang="en-US" sz="1600" b="0" u="sng">
                        <a:solidFill>
                          <a:srgbClr val="00B0F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7975">
                <a:tc>
                  <a:txBody>
                    <a:bodyPr/>
                    <a:lstStyle/>
                    <a:p>
                      <a:pPr indent="0" algn="ctr" fontAlgn="auto">
                        <a:buNone/>
                      </a:pPr>
                      <a:r>
                        <a:rPr lang="zh-CN" sz="1600" b="1">
                          <a:solidFill>
                            <a:srgbClr val="3D3F41"/>
                          </a:solidFill>
                          <a:latin typeface="微软雅黑" panose="020B0503020204020204" pitchFamily="34" charset="-122"/>
                          <a:ea typeface="微软雅黑" panose="020B0503020204020204" pitchFamily="34" charset="-122"/>
                        </a:rPr>
                        <a:t>四</a:t>
                      </a:r>
                      <a:endParaRPr lang="zh-CN" altLang="en-US" sz="1600" b="1">
                        <a:solidFill>
                          <a:srgbClr val="3D3F41"/>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lstStyle/>
                    <a:p>
                      <a:pPr indent="0" algn="ctr" fontAlgn="auto">
                        <a:buNone/>
                      </a:pPr>
                      <a:r>
                        <a:rPr lang="zh-CN" sz="1600" b="0" u="sng">
                          <a:solidFill>
                            <a:srgbClr val="00B0F0"/>
                          </a:solidFill>
                          <a:latin typeface="微软雅黑" panose="020B0503020204020204" pitchFamily="34" charset="-122"/>
                          <a:ea typeface="微软雅黑" panose="020B0503020204020204" pitchFamily="34" charset="-122"/>
                        </a:rPr>
                        <a:t>承保理赔规程及赔付标准</a:t>
                      </a:r>
                      <a:endParaRPr lang="zh-CN" altLang="en-US" sz="1600" b="0" u="sng">
                        <a:solidFill>
                          <a:srgbClr val="00B0F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07340">
                <a:tc>
                  <a:txBody>
                    <a:bodyPr/>
                    <a:lstStyle/>
                    <a:p>
                      <a:pPr indent="0" algn="ctr" fontAlgn="auto">
                        <a:buNone/>
                      </a:pPr>
                      <a:r>
                        <a:rPr lang="zh-CN" sz="1600" b="1">
                          <a:solidFill>
                            <a:srgbClr val="3D3F41"/>
                          </a:solidFill>
                          <a:latin typeface="微软雅黑" panose="020B0503020204020204" pitchFamily="34" charset="-122"/>
                          <a:ea typeface="微软雅黑" panose="020B0503020204020204" pitchFamily="34" charset="-122"/>
                        </a:rPr>
                        <a:t>五</a:t>
                      </a:r>
                      <a:endParaRPr lang="zh-CN" altLang="en-US" sz="1600" b="1">
                        <a:solidFill>
                          <a:srgbClr val="3D3F41"/>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lstStyle/>
                    <a:p>
                      <a:pPr indent="0" algn="ctr" fontAlgn="auto">
                        <a:buNone/>
                      </a:pPr>
                      <a:r>
                        <a:rPr lang="zh-CN" sz="1600" b="0" u="sng">
                          <a:solidFill>
                            <a:srgbClr val="00B0F0"/>
                          </a:solidFill>
                          <a:latin typeface="微软雅黑" panose="020B0503020204020204" pitchFamily="34" charset="-122"/>
                          <a:ea typeface="微软雅黑" panose="020B0503020204020204" pitchFamily="34" charset="-122"/>
                        </a:rPr>
                        <a:t>各区创新险种目标计划</a:t>
                      </a:r>
                      <a:endParaRPr lang="zh-CN" altLang="en-US" sz="1600" b="0" u="sng">
                        <a:solidFill>
                          <a:srgbClr val="00B0F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07975">
                <a:tc>
                  <a:txBody>
                    <a:bodyPr/>
                    <a:lstStyle/>
                    <a:p>
                      <a:pPr indent="0" algn="ctr" fontAlgn="auto">
                        <a:buNone/>
                      </a:pPr>
                      <a:r>
                        <a:rPr lang="zh-CN" sz="1600" b="1">
                          <a:solidFill>
                            <a:srgbClr val="3D3F41"/>
                          </a:solidFill>
                          <a:latin typeface="微软雅黑" panose="020B0503020204020204" pitchFamily="34" charset="-122"/>
                          <a:ea typeface="微软雅黑" panose="020B0503020204020204" pitchFamily="34" charset="-122"/>
                        </a:rPr>
                        <a:t>六</a:t>
                      </a:r>
                      <a:endParaRPr lang="zh-CN" altLang="en-US" sz="1600" b="1">
                        <a:solidFill>
                          <a:srgbClr val="3D3F41"/>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lstStyle/>
                    <a:p>
                      <a:pPr indent="0" algn="ctr" fontAlgn="auto">
                        <a:buNone/>
                      </a:pPr>
                      <a:r>
                        <a:rPr lang="zh-CN" sz="1600" b="0" u="sng">
                          <a:solidFill>
                            <a:srgbClr val="00B0F0"/>
                          </a:solidFill>
                          <a:latin typeface="微软雅黑" panose="020B0503020204020204" pitchFamily="34" charset="-122"/>
                          <a:ea typeface="微软雅黑" panose="020B0503020204020204" pitchFamily="34" charset="-122"/>
                        </a:rPr>
                        <a:t>承保机构遴选</a:t>
                      </a:r>
                      <a:endParaRPr lang="zh-CN" altLang="en-US" sz="1600" b="0" u="sng">
                        <a:solidFill>
                          <a:srgbClr val="00B0F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07340">
                <a:tc>
                  <a:txBody>
                    <a:bodyPr/>
                    <a:lstStyle/>
                    <a:p>
                      <a:pPr indent="0" algn="ctr" fontAlgn="auto">
                        <a:buNone/>
                      </a:pPr>
                      <a:r>
                        <a:rPr lang="zh-CN" sz="1600" b="1">
                          <a:solidFill>
                            <a:srgbClr val="3D3F41"/>
                          </a:solidFill>
                          <a:latin typeface="微软雅黑" panose="020B0503020204020204" pitchFamily="34" charset="-122"/>
                          <a:ea typeface="微软雅黑" panose="020B0503020204020204" pitchFamily="34" charset="-122"/>
                        </a:rPr>
                        <a:t>七</a:t>
                      </a:r>
                      <a:endParaRPr lang="zh-CN" altLang="en-US" sz="1600" b="1">
                        <a:solidFill>
                          <a:srgbClr val="3D3F41"/>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lstStyle/>
                    <a:p>
                      <a:pPr indent="0" algn="ctr" fontAlgn="auto">
                        <a:buNone/>
                      </a:pPr>
                      <a:r>
                        <a:rPr lang="zh-CN" sz="1600" b="0" u="sng">
                          <a:solidFill>
                            <a:srgbClr val="00B0F0"/>
                          </a:solidFill>
                          <a:latin typeface="微软雅黑" panose="020B0503020204020204" pitchFamily="34" charset="-122"/>
                          <a:ea typeface="微软雅黑" panose="020B0503020204020204" pitchFamily="34" charset="-122"/>
                        </a:rPr>
                        <a:t>保费补贴资金管理和监督</a:t>
                      </a:r>
                      <a:endParaRPr lang="zh-CN" altLang="en-US" sz="1600" b="0" u="sng">
                        <a:solidFill>
                          <a:srgbClr val="00B0F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07975">
                <a:tc>
                  <a:txBody>
                    <a:bodyPr/>
                    <a:lstStyle/>
                    <a:p>
                      <a:pPr indent="0" algn="ctr" fontAlgn="auto">
                        <a:buNone/>
                      </a:pPr>
                      <a:r>
                        <a:rPr lang="zh-CN" sz="1600" b="1">
                          <a:solidFill>
                            <a:srgbClr val="3D3F41"/>
                          </a:solidFill>
                          <a:latin typeface="微软雅黑" panose="020B0503020204020204" pitchFamily="34" charset="-122"/>
                          <a:ea typeface="微软雅黑" panose="020B0503020204020204" pitchFamily="34" charset="-122"/>
                        </a:rPr>
                        <a:t>八</a:t>
                      </a:r>
                      <a:endParaRPr lang="zh-CN" altLang="en-US" sz="1600" b="1">
                        <a:solidFill>
                          <a:srgbClr val="3D3F41"/>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lstStyle/>
                    <a:p>
                      <a:pPr indent="0" algn="ctr" fontAlgn="auto">
                        <a:buNone/>
                      </a:pPr>
                      <a:r>
                        <a:rPr lang="zh-CN" sz="1600" b="0" u="sng">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“保防救赔”体系建设</a:t>
                      </a:r>
                      <a:endParaRPr lang="zh-CN" altLang="en-US" sz="1600" b="0" u="sng">
                        <a:solidFill>
                          <a:srgbClr val="00B0F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07340">
                <a:tc>
                  <a:txBody>
                    <a:bodyPr/>
                    <a:lstStyle/>
                    <a:p>
                      <a:pPr indent="0" algn="ctr" fontAlgn="auto">
                        <a:buNone/>
                      </a:pPr>
                      <a:r>
                        <a:rPr lang="zh-CN" sz="1600" b="1">
                          <a:solidFill>
                            <a:srgbClr val="3D3F41"/>
                          </a:solidFill>
                          <a:latin typeface="微软雅黑" panose="020B0503020204020204" pitchFamily="34" charset="-122"/>
                          <a:ea typeface="微软雅黑" panose="020B0503020204020204" pitchFamily="34" charset="-122"/>
                        </a:rPr>
                        <a:t>九</a:t>
                      </a:r>
                      <a:endParaRPr lang="zh-CN" altLang="en-US" sz="1600" b="1">
                        <a:solidFill>
                          <a:srgbClr val="3D3F41"/>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lstStyle/>
                    <a:p>
                      <a:pPr indent="0" algn="ctr" fontAlgn="auto">
                        <a:buNone/>
                      </a:pPr>
                      <a:r>
                        <a:rPr lang="zh-CN" sz="1600" b="0" u="sng">
                          <a:solidFill>
                            <a:srgbClr val="00B0F0"/>
                          </a:solidFill>
                          <a:latin typeface="微软雅黑" panose="020B0503020204020204" pitchFamily="34" charset="-122"/>
                          <a:ea typeface="微软雅黑" panose="020B0503020204020204" pitchFamily="34" charset="-122"/>
                        </a:rPr>
                        <a:t>职责分工</a:t>
                      </a:r>
                      <a:endParaRPr lang="zh-CN" altLang="en-US" sz="1600" b="0" u="sng">
                        <a:solidFill>
                          <a:srgbClr val="00B0F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07975">
                <a:tc>
                  <a:txBody>
                    <a:bodyPr/>
                    <a:lstStyle/>
                    <a:p>
                      <a:pPr indent="0" algn="ctr" fontAlgn="auto">
                        <a:buNone/>
                      </a:pPr>
                      <a:r>
                        <a:rPr lang="zh-CN" sz="1600" b="1">
                          <a:solidFill>
                            <a:srgbClr val="3D3F41"/>
                          </a:solidFill>
                          <a:latin typeface="微软雅黑" panose="020B0503020204020204" pitchFamily="34" charset="-122"/>
                          <a:ea typeface="微软雅黑" panose="020B0503020204020204" pitchFamily="34" charset="-122"/>
                        </a:rPr>
                        <a:t>十</a:t>
                      </a:r>
                      <a:endParaRPr lang="zh-CN" altLang="en-US" sz="1600" b="1">
                        <a:solidFill>
                          <a:srgbClr val="3D3F41"/>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lstStyle/>
                    <a:p>
                      <a:pPr indent="0" algn="ctr" fontAlgn="auto">
                        <a:buNone/>
                      </a:pPr>
                      <a:r>
                        <a:rPr lang="zh-CN" sz="1600" b="0" u="sng">
                          <a:solidFill>
                            <a:srgbClr val="00B0F0"/>
                          </a:solidFill>
                          <a:latin typeface="微软雅黑" panose="020B0503020204020204" pitchFamily="34" charset="-122"/>
                          <a:ea typeface="微软雅黑" panose="020B0503020204020204" pitchFamily="34" charset="-122"/>
                        </a:rPr>
                        <a:t>附则</a:t>
                      </a:r>
                      <a:endParaRPr lang="zh-CN" altLang="en-US" sz="1600" b="0" u="sng">
                        <a:solidFill>
                          <a:srgbClr val="00B0F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07340">
                <a:tc>
                  <a:txBody>
                    <a:bodyPr/>
                    <a:lstStyle/>
                    <a:p>
                      <a:pPr indent="0" algn="ctr" fontAlgn="auto">
                        <a:buNone/>
                      </a:pPr>
                      <a:r>
                        <a:rPr lang="zh-CN" sz="1600" b="1">
                          <a:solidFill>
                            <a:srgbClr val="3D3F41"/>
                          </a:solidFill>
                          <a:latin typeface="微软雅黑" panose="020B0503020204020204" pitchFamily="34" charset="-122"/>
                          <a:ea typeface="微软雅黑" panose="020B0503020204020204" pitchFamily="34" charset="-122"/>
                        </a:rPr>
                        <a:t>十一</a:t>
                      </a:r>
                      <a:endParaRPr lang="zh-CN" altLang="en-US" sz="1600" b="1">
                        <a:solidFill>
                          <a:srgbClr val="3D3F41"/>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lstStyle/>
                    <a:p>
                      <a:pPr indent="0" algn="ctr" fontAlgn="auto">
                        <a:buNone/>
                      </a:pPr>
                      <a:r>
                        <a:rPr lang="zh-CN" sz="1600" b="0" u="sng">
                          <a:solidFill>
                            <a:srgbClr val="00B0F0"/>
                          </a:solidFill>
                          <a:latin typeface="微软雅黑" panose="020B0503020204020204" pitchFamily="34" charset="-122"/>
                          <a:ea typeface="微软雅黑" panose="020B0503020204020204" pitchFamily="34" charset="-122"/>
                        </a:rPr>
                        <a:t>险种单位保险保额、费率及财政补贴比例一览表</a:t>
                      </a:r>
                      <a:endParaRPr lang="zh-CN" altLang="en-US" sz="1600" b="0" u="sng">
                        <a:solidFill>
                          <a:srgbClr val="00B0F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07975">
                <a:tc>
                  <a:txBody>
                    <a:bodyPr/>
                    <a:lstStyle/>
                    <a:p>
                      <a:pPr indent="0" algn="ctr" fontAlgn="auto">
                        <a:buNone/>
                      </a:pPr>
                      <a:r>
                        <a:rPr lang="zh-CN" sz="1600" b="1">
                          <a:solidFill>
                            <a:srgbClr val="3D3F41"/>
                          </a:solidFill>
                          <a:latin typeface="微软雅黑" panose="020B0503020204020204" pitchFamily="34" charset="-122"/>
                          <a:ea typeface="微软雅黑" panose="020B0503020204020204" pitchFamily="34" charset="-122"/>
                        </a:rPr>
                        <a:t>十二</a:t>
                      </a:r>
                      <a:endParaRPr lang="zh-CN" altLang="en-US" sz="1600" b="1">
                        <a:solidFill>
                          <a:srgbClr val="3D3F41"/>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lstStyle/>
                    <a:p>
                      <a:pPr indent="0" algn="ctr" fontAlgn="auto">
                        <a:buNone/>
                      </a:pPr>
                      <a:r>
                        <a:rPr lang="zh-CN" sz="1600" b="0" u="sng">
                          <a:solidFill>
                            <a:srgbClr val="00B0F0"/>
                          </a:solidFill>
                          <a:latin typeface="微软雅黑" panose="020B0503020204020204" pitchFamily="34" charset="-122"/>
                          <a:ea typeface="微软雅黑" panose="020B0503020204020204" pitchFamily="34" charset="-122"/>
                        </a:rPr>
                        <a:t>佛山市主要水产品养殖物化成本分类明细表</a:t>
                      </a:r>
                      <a:endParaRPr lang="zh-CN" altLang="en-US" sz="1600" b="0" u="sng">
                        <a:solidFill>
                          <a:srgbClr val="00B0F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07340">
                <a:tc>
                  <a:txBody>
                    <a:bodyPr/>
                    <a:lstStyle/>
                    <a:p>
                      <a:pPr indent="0" algn="ctr" fontAlgn="auto">
                        <a:buNone/>
                      </a:pPr>
                      <a:r>
                        <a:rPr lang="zh-CN" sz="1600" b="1">
                          <a:solidFill>
                            <a:srgbClr val="3D3F41"/>
                          </a:solidFill>
                          <a:latin typeface="微软雅黑" panose="020B0503020204020204" pitchFamily="34" charset="-122"/>
                          <a:ea typeface="微软雅黑" panose="020B0503020204020204" pitchFamily="34" charset="-122"/>
                        </a:rPr>
                        <a:t>十三</a:t>
                      </a:r>
                      <a:endParaRPr lang="zh-CN" altLang="en-US" sz="1600" b="1">
                        <a:solidFill>
                          <a:srgbClr val="3D3F41"/>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lstStyle/>
                    <a:p>
                      <a:pPr indent="0" algn="ctr" fontAlgn="auto">
                        <a:buNone/>
                      </a:pPr>
                      <a:r>
                        <a:rPr lang="zh-CN" sz="1600" b="0" u="sng">
                          <a:solidFill>
                            <a:srgbClr val="00B0F0"/>
                          </a:solidFill>
                          <a:latin typeface="微软雅黑" panose="020B0503020204020204" pitchFamily="34" charset="-122"/>
                          <a:ea typeface="微软雅黑" panose="020B0503020204020204" pitchFamily="34" charset="-122"/>
                        </a:rPr>
                        <a:t>佛山市主要花卉苗木种植物化成本分类明细参考表</a:t>
                      </a:r>
                      <a:endParaRPr lang="zh-CN" altLang="en-US" sz="1600" b="0" u="sng">
                        <a:solidFill>
                          <a:srgbClr val="00B0F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07975">
                <a:tc>
                  <a:txBody>
                    <a:bodyPr/>
                    <a:lstStyle/>
                    <a:p>
                      <a:pPr indent="0" algn="ctr" fontAlgn="auto">
                        <a:buNone/>
                      </a:pPr>
                      <a:r>
                        <a:rPr lang="zh-CN" sz="1600" b="1">
                          <a:solidFill>
                            <a:srgbClr val="3D3F41"/>
                          </a:solidFill>
                          <a:latin typeface="微软雅黑" panose="020B0503020204020204" pitchFamily="34" charset="-122"/>
                          <a:ea typeface="微软雅黑" panose="020B0503020204020204" pitchFamily="34" charset="-122"/>
                        </a:rPr>
                        <a:t>十四</a:t>
                      </a:r>
                      <a:endParaRPr lang="zh-CN" altLang="en-US" sz="1600" b="1">
                        <a:solidFill>
                          <a:srgbClr val="3D3F41"/>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lstStyle/>
                    <a:p>
                      <a:pPr indent="0" algn="ctr" fontAlgn="auto">
                        <a:buNone/>
                      </a:pPr>
                      <a:r>
                        <a:rPr lang="zh-CN" sz="1600" b="0" u="sng" dirty="0">
                          <a:solidFill>
                            <a:srgbClr val="00B0F0"/>
                          </a:solidFill>
                          <a:latin typeface="微软雅黑" panose="020B0503020204020204" pitchFamily="34" charset="-122"/>
                          <a:ea typeface="微软雅黑" panose="020B0503020204020204" pitchFamily="34" charset="-122"/>
                        </a:rPr>
                        <a:t>市级创新险种承保理赔操作规范及标准</a:t>
                      </a:r>
                      <a:endParaRPr lang="zh-CN" altLang="en-US" sz="1600" b="0" u="sng" dirty="0">
                        <a:solidFill>
                          <a:srgbClr val="00B0F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bl>
          </a:graphicData>
        </a:graphic>
      </p:graphicFrame>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28" name="标题 1"/>
          <p:cNvSpPr>
            <a:spLocks noGrp="1"/>
          </p:cNvSpPr>
          <p:nvPr>
            <p:ph type="title"/>
          </p:nvPr>
        </p:nvSpPr>
        <p:spPr>
          <a:xfrm>
            <a:off x="177800" y="263525"/>
            <a:ext cx="11056938" cy="700088"/>
          </a:xfrm>
          <a:noFill/>
          <a:ln>
            <a:noFill/>
          </a:ln>
        </p:spPr>
        <p:txBody>
          <a:bodyPr/>
          <a:lstStyle/>
          <a:p>
            <a:pPr marL="0" indent="0" eaLnBrk="1" hangingPunct="1"/>
            <a:r>
              <a:rPr lang="zh-CN" altLang="zh-CN" dirty="0">
                <a:solidFill>
                  <a:schemeClr val="tx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承保机构遴选</a:t>
            </a:r>
            <a:endParaRPr lang="zh-CN" altLang="zh-CN" dirty="0">
              <a:solidFill>
                <a:schemeClr val="tx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34" name="Line 34"/>
          <p:cNvSpPr/>
          <p:nvPr/>
        </p:nvSpPr>
        <p:spPr>
          <a:xfrm>
            <a:off x="0" y="892175"/>
            <a:ext cx="12188825" cy="0"/>
          </a:xfrm>
          <a:prstGeom prst="line">
            <a:avLst/>
          </a:prstGeom>
          <a:ln w="60325" cap="flat" cmpd="thinThick">
            <a:solidFill>
              <a:srgbClr val="003300"/>
            </a:solidFill>
            <a:prstDash val="solid"/>
            <a:miter/>
            <a:headEnd type="none" w="med" len="med"/>
            <a:tailEnd type="none" w="med" len="med"/>
          </a:ln>
        </p:spPr>
      </p:sp>
      <p:graphicFrame>
        <p:nvGraphicFramePr>
          <p:cNvPr id="6" name="表格 5"/>
          <p:cNvGraphicFramePr/>
          <p:nvPr>
            <p:custDataLst>
              <p:tags r:id="rId1"/>
            </p:custDataLst>
          </p:nvPr>
        </p:nvGraphicFramePr>
        <p:xfrm>
          <a:off x="628650" y="1793875"/>
          <a:ext cx="10776585" cy="4342130"/>
        </p:xfrm>
        <a:graphic>
          <a:graphicData uri="http://schemas.openxmlformats.org/drawingml/2006/table">
            <a:tbl>
              <a:tblPr firstRow="1" bandRow="1">
                <a:tableStyleId>{5C22544A-7EE6-4342-B048-85BDC9FD1C3A}</a:tableStyleId>
              </a:tblPr>
              <a:tblGrid>
                <a:gridCol w="3636645"/>
                <a:gridCol w="3446780"/>
                <a:gridCol w="3693160"/>
              </a:tblGrid>
              <a:tr h="1259205">
                <a:tc>
                  <a:txBody>
                    <a:bodyPr/>
                    <a:lstStyle/>
                    <a:p>
                      <a:pPr indent="0" fontAlgn="auto">
                        <a:lnSpc>
                          <a:spcPct val="150000"/>
                        </a:lnSpc>
                        <a:buNone/>
                      </a:pPr>
                      <a:r>
                        <a:rPr sz="1400" b="1">
                          <a:solidFill>
                            <a:srgbClr val="000000"/>
                          </a:solidFill>
                          <a:latin typeface="微软雅黑" panose="020B0503020204020204" pitchFamily="34" charset="-122"/>
                          <a:ea typeface="微软雅黑" panose="020B0503020204020204" pitchFamily="34" charset="-122"/>
                        </a:rPr>
                        <a:t>保防救赔：引导承保机构加大“保防救赔”体系建设投入</a:t>
                      </a:r>
                      <a:endParaRPr sz="1400" b="1">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50000"/>
                        </a:lnSpc>
                        <a:buNone/>
                      </a:pPr>
                      <a:r>
                        <a:rPr lang="zh-CN" altLang="en-US" sz="1400" b="0">
                          <a:solidFill>
                            <a:srgbClr val="000000"/>
                          </a:solidFill>
                          <a:latin typeface="微软雅黑" panose="020B0503020204020204" pitchFamily="34" charset="-122"/>
                          <a:ea typeface="微软雅黑" panose="020B0503020204020204" pitchFamily="34" charset="-122"/>
                        </a:rPr>
                        <a:t>《广东省政策性农业保险实施方案（2024-2026年）》（粤财金〔2023〕35号）</a:t>
                      </a:r>
                      <a:endParaRPr lang="zh-CN" altLang="en-US" sz="14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zh-CN" altLang="en-US" sz="1400" b="0">
                          <a:solidFill>
                            <a:srgbClr val="000000"/>
                          </a:solidFill>
                          <a:latin typeface="微软雅黑" panose="020B0503020204020204" pitchFamily="34" charset="-122"/>
                          <a:ea typeface="微软雅黑" panose="020B0503020204020204" pitchFamily="34" charset="-122"/>
                        </a:rPr>
                        <a:t>构建“保防救赔”一体化体系</a:t>
                      </a:r>
                      <a:endParaRPr lang="zh-CN" altLang="en-US" sz="14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82925">
                <a:tc>
                  <a:txBody>
                    <a:bodyPr/>
                    <a:lstStyle/>
                    <a:p>
                      <a:pPr indent="0" algn="l" fontAlgn="auto">
                        <a:lnSpc>
                          <a:spcPct val="150000"/>
                        </a:lnSpc>
                        <a:buNone/>
                      </a:pPr>
                      <a:r>
                        <a:rPr sz="1400" b="0">
                          <a:solidFill>
                            <a:srgbClr val="000000"/>
                          </a:solidFill>
                          <a:latin typeface="微软雅黑" panose="020B0503020204020204" pitchFamily="34" charset="-122"/>
                          <a:ea typeface="微软雅黑" panose="020B0503020204020204" pitchFamily="34" charset="-122"/>
                        </a:rPr>
                        <a:t>将中央、省级、市级创新险种承保服务，通过公开遴选确定政策性农业保险承保机构。公开遴选方式可以参照《中华人民共和国政府采购法》、《中华人民共和国招标投标法》规定的方式确定。</a:t>
                      </a:r>
                      <a:r>
                        <a:rPr sz="1400" b="1">
                          <a:solidFill>
                            <a:srgbClr val="000000"/>
                          </a:solidFill>
                          <a:latin typeface="微软雅黑" panose="020B0503020204020204" pitchFamily="34" charset="-122"/>
                          <a:ea typeface="微软雅黑" panose="020B0503020204020204" pitchFamily="34" charset="-122"/>
                        </a:rPr>
                        <a:t>遴选突出以服务能力、合规经营能力、风险管控能力为基本导向和前提，坚持规范有序、适度竞争</a:t>
                      </a:r>
                      <a:endParaRPr sz="1400" b="1">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l" fontAlgn="auto">
                        <a:lnSpc>
                          <a:spcPct val="150000"/>
                        </a:lnSpc>
                        <a:buNone/>
                      </a:pPr>
                      <a:r>
                        <a:rPr lang="zh-CN" altLang="en-US" sz="1400" b="0" dirty="0">
                          <a:solidFill>
                            <a:srgbClr val="000000"/>
                          </a:solidFill>
                          <a:latin typeface="微软雅黑" panose="020B0503020204020204" pitchFamily="34" charset="-122"/>
                          <a:ea typeface="微软雅黑" panose="020B0503020204020204" pitchFamily="34" charset="-122"/>
                        </a:rPr>
                        <a:t>《关于大力推动农业保险高质量发展的实施意见》（粤财金〔2020〕26号</a:t>
                      </a:r>
                      <a:r>
                        <a:rPr lang="zh-CN" altLang="en-US" sz="1400" b="0" dirty="0" smtClean="0">
                          <a:solidFill>
                            <a:srgbClr val="000000"/>
                          </a:solidFill>
                          <a:latin typeface="微软雅黑" panose="020B0503020204020204" pitchFamily="34" charset="-122"/>
                          <a:ea typeface="微软雅黑" panose="020B0503020204020204" pitchFamily="34" charset="-122"/>
                        </a:rPr>
                        <a:t>）</a:t>
                      </a:r>
                      <a:endParaRPr lang="en-US" altLang="zh-CN" sz="1400" b="0" dirty="0" smtClean="0">
                        <a:solidFill>
                          <a:srgbClr val="000000"/>
                        </a:solidFill>
                        <a:latin typeface="微软雅黑" panose="020B0503020204020204" pitchFamily="34" charset="-122"/>
                        <a:ea typeface="微软雅黑" panose="020B0503020204020204" pitchFamily="34" charset="-122"/>
                      </a:endParaRPr>
                    </a:p>
                    <a:p>
                      <a:pPr indent="0" algn="l" fontAlgn="auto">
                        <a:lnSpc>
                          <a:spcPct val="150000"/>
                        </a:lnSpc>
                        <a:buNone/>
                      </a:pPr>
                      <a:r>
                        <a:rPr lang="en-US" altLang="zh-CN" sz="1400" b="0" dirty="0" smtClean="0">
                          <a:solidFill>
                            <a:srgbClr val="000000"/>
                          </a:solidFill>
                          <a:latin typeface="微软雅黑" panose="020B0503020204020204" pitchFamily="34" charset="-122"/>
                          <a:ea typeface="微软雅黑" panose="020B0503020204020204" pitchFamily="34" charset="-122"/>
                        </a:rPr>
                        <a:t>《</a:t>
                      </a:r>
                      <a:r>
                        <a:rPr lang="zh-CN" altLang="en-US" sz="1400" b="0" dirty="0" smtClean="0">
                          <a:solidFill>
                            <a:srgbClr val="000000"/>
                          </a:solidFill>
                          <a:latin typeface="微软雅黑" panose="020B0503020204020204" pitchFamily="34" charset="-122"/>
                          <a:ea typeface="微软雅黑" panose="020B0503020204020204" pitchFamily="34" charset="-122"/>
                        </a:rPr>
                        <a:t>中华人民共和国政府采购法</a:t>
                      </a:r>
                      <a:r>
                        <a:rPr lang="en-US" altLang="zh-CN" sz="1400" b="0" dirty="0" smtClean="0">
                          <a:solidFill>
                            <a:srgbClr val="000000"/>
                          </a:solidFill>
                          <a:latin typeface="微软雅黑" panose="020B0503020204020204" pitchFamily="34" charset="-122"/>
                          <a:ea typeface="微软雅黑" panose="020B0503020204020204" pitchFamily="34" charset="-122"/>
                        </a:rPr>
                        <a:t>》《</a:t>
                      </a:r>
                      <a:r>
                        <a:rPr lang="zh-CN" altLang="en-US" sz="1400" b="0" dirty="0" smtClean="0">
                          <a:solidFill>
                            <a:srgbClr val="000000"/>
                          </a:solidFill>
                          <a:latin typeface="微软雅黑" panose="020B0503020204020204" pitchFamily="34" charset="-122"/>
                          <a:ea typeface="微软雅黑" panose="020B0503020204020204" pitchFamily="34" charset="-122"/>
                        </a:rPr>
                        <a:t>中华人民共和国招标投标法</a:t>
                      </a:r>
                      <a:r>
                        <a:rPr lang="en-US" altLang="zh-CN" sz="1400" b="0" dirty="0" smtClean="0">
                          <a:solidFill>
                            <a:srgbClr val="000000"/>
                          </a:solidFill>
                          <a:latin typeface="微软雅黑" panose="020B0503020204020204" pitchFamily="34" charset="-122"/>
                          <a:ea typeface="微软雅黑" panose="020B0503020204020204" pitchFamily="34" charset="-122"/>
                        </a:rPr>
                        <a:t>》</a:t>
                      </a:r>
                      <a:endParaRPr lang="zh-CN" altLang="en-US" sz="1400" b="0" dirty="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l" fontAlgn="auto">
                        <a:lnSpc>
                          <a:spcPct val="150000"/>
                        </a:lnSpc>
                        <a:buNone/>
                      </a:pPr>
                      <a:r>
                        <a:rPr sz="1400" dirty="0" err="1">
                          <a:solidFill>
                            <a:srgbClr val="000000"/>
                          </a:solidFill>
                          <a:latin typeface="微软雅黑" panose="020B0503020204020204" pitchFamily="34" charset="-122"/>
                          <a:ea typeface="微软雅黑" panose="020B0503020204020204" pitchFamily="34" charset="-122"/>
                          <a:sym typeface="+mn-ea"/>
                        </a:rPr>
                        <a:t>遴选突出以服务能力、合规经营能力、风险管控能力为基本导向和前提，坚持规范有序、</a:t>
                      </a:r>
                      <a:r>
                        <a:rPr sz="1400" dirty="0" err="1" smtClean="0">
                          <a:solidFill>
                            <a:srgbClr val="000000"/>
                          </a:solidFill>
                          <a:latin typeface="微软雅黑" panose="020B0503020204020204" pitchFamily="34" charset="-122"/>
                          <a:ea typeface="微软雅黑" panose="020B0503020204020204" pitchFamily="34" charset="-122"/>
                          <a:sym typeface="+mn-ea"/>
                        </a:rPr>
                        <a:t>适度竞争</a:t>
                      </a:r>
                      <a:r>
                        <a:rPr lang="zh-CN" altLang="en-US" sz="1400" dirty="0" smtClean="0">
                          <a:solidFill>
                            <a:srgbClr val="000000"/>
                          </a:solidFill>
                          <a:latin typeface="微软雅黑" panose="020B0503020204020204" pitchFamily="34" charset="-122"/>
                          <a:ea typeface="微软雅黑" panose="020B0503020204020204" pitchFamily="34" charset="-122"/>
                          <a:sym typeface="+mn-ea"/>
                        </a:rPr>
                        <a:t>，引导承保机构加大“保防救赔”体系建设投入。</a:t>
                      </a:r>
                      <a:endParaRPr lang="en-US" altLang="zh-CN" sz="1400" b="0" dirty="0" smtClean="0">
                        <a:solidFill>
                          <a:srgbClr val="000000"/>
                        </a:solidFill>
                        <a:latin typeface="微软雅黑" panose="020B0503020204020204" pitchFamily="34" charset="-122"/>
                        <a:ea typeface="微软雅黑" panose="020B0503020204020204" pitchFamily="34" charset="-122"/>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5" name="圆角矩形 31"/>
          <p:cNvSpPr/>
          <p:nvPr/>
        </p:nvSpPr>
        <p:spPr>
          <a:xfrm>
            <a:off x="4785995" y="1178560"/>
            <a:ext cx="1841500" cy="436880"/>
          </a:xfrm>
          <a:prstGeom prst="roundRect">
            <a:avLst>
              <a:gd name="adj" fmla="val 16667"/>
            </a:avLst>
          </a:prstGeom>
          <a:solidFill>
            <a:schemeClr val="accent1">
              <a:alpha val="65000"/>
            </a:schemeClr>
          </a:solidFill>
          <a:ln w="6350">
            <a:noFill/>
          </a:ln>
        </p:spPr>
        <p:txBody>
          <a:bodyPr lIns="90170" tIns="46990" rIns="90170" bIns="46990" anchor="ctr" anchorCtr="0"/>
          <a:lstStyle/>
          <a:p>
            <a:pPr algn="ct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省文件精神</a:t>
            </a:r>
            <a:endPar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Line 34"/>
          <p:cNvSpPr/>
          <p:nvPr/>
        </p:nvSpPr>
        <p:spPr>
          <a:xfrm>
            <a:off x="0" y="897255"/>
            <a:ext cx="12188825" cy="0"/>
          </a:xfrm>
          <a:prstGeom prst="line">
            <a:avLst/>
          </a:prstGeom>
          <a:ln w="60325" cap="flat" cmpd="thinThick">
            <a:solidFill>
              <a:srgbClr val="003300"/>
            </a:solidFill>
            <a:prstDash val="solid"/>
            <a:miter/>
            <a:headEnd type="none" w="med" len="med"/>
            <a:tailEnd type="none" w="med" len="med"/>
          </a:ln>
        </p:spPr>
      </p:sp>
      <p:sp>
        <p:nvSpPr>
          <p:cNvPr id="8" name="圆角矩形 31"/>
          <p:cNvSpPr/>
          <p:nvPr/>
        </p:nvSpPr>
        <p:spPr>
          <a:xfrm>
            <a:off x="8468995" y="1172210"/>
            <a:ext cx="2070735" cy="443230"/>
          </a:xfrm>
          <a:prstGeom prst="roundRect">
            <a:avLst>
              <a:gd name="adj" fmla="val 16667"/>
            </a:avLst>
          </a:prstGeom>
          <a:noFill/>
          <a:ln w="6350">
            <a:solidFill>
              <a:schemeClr val="accent1"/>
            </a:solidFill>
          </a:ln>
        </p:spPr>
        <p:txBody>
          <a:bodyPr lIns="90170" tIns="46990" rIns="90170" bIns="46990" anchor="ctr" anchorCtr="0"/>
          <a:lstStyle/>
          <a:p>
            <a:pPr algn="ctr"/>
            <a:r>
              <a:rPr lang="zh-CN" altLang="en-US" sz="1800" b="1" dirty="0">
                <a:solidFill>
                  <a:srgbClr val="339966"/>
                </a:solidFill>
                <a:latin typeface="微软雅黑" panose="020B0503020204020204" pitchFamily="34" charset="-122"/>
                <a:ea typeface="微软雅黑" panose="020B0503020204020204" pitchFamily="34" charset="-122"/>
                <a:sym typeface="微软雅黑" panose="020B0503020204020204" pitchFamily="34" charset="-122"/>
              </a:rPr>
              <a:t>主要依据及</a:t>
            </a:r>
            <a:r>
              <a:rPr lang="zh-CN" altLang="en-US" sz="1800" b="1" dirty="0">
                <a:solidFill>
                  <a:srgbClr val="339966"/>
                </a:solidFill>
                <a:latin typeface="微软雅黑" panose="020B0503020204020204" pitchFamily="34" charset="-122"/>
                <a:ea typeface="微软雅黑" panose="020B0503020204020204" pitchFamily="34" charset="-122"/>
                <a:sym typeface="微软雅黑" panose="020B0503020204020204" pitchFamily="34" charset="-122"/>
              </a:rPr>
              <a:t>理由</a:t>
            </a:r>
            <a:endParaRPr lang="zh-CN" altLang="en-US" sz="1800" b="1" dirty="0">
              <a:solidFill>
                <a:srgbClr val="33996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26" name="圆角矩形 30"/>
          <p:cNvSpPr/>
          <p:nvPr/>
        </p:nvSpPr>
        <p:spPr>
          <a:xfrm>
            <a:off x="1299845" y="1178560"/>
            <a:ext cx="1714500" cy="436880"/>
          </a:xfrm>
          <a:prstGeom prst="roundRect">
            <a:avLst>
              <a:gd name="adj" fmla="val 16667"/>
            </a:avLst>
          </a:prstGeom>
          <a:solidFill>
            <a:schemeClr val="accent1">
              <a:alpha val="75000"/>
            </a:schemeClr>
          </a:solidFill>
          <a:ln w="6350" cap="flat" cmpd="sng">
            <a:solidFill>
              <a:schemeClr val="accent1"/>
            </a:solidFill>
            <a:prstDash val="solid"/>
            <a:headEnd type="none" w="med" len="med"/>
            <a:tailEnd type="none" w="med" len="med"/>
          </a:ln>
        </p:spPr>
        <p:txBody>
          <a:bodyPr lIns="90170" tIns="46990" rIns="90170" bIns="46990" anchor="ctr" anchorCtr="0"/>
          <a:lstStyle/>
          <a:p>
            <a:pPr algn="ct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主要内容变化</a:t>
            </a: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a:t>
            </a:r>
            <a:endPar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梯形 1"/>
          <p:cNvSpPr/>
          <p:nvPr/>
        </p:nvSpPr>
        <p:spPr>
          <a:xfrm rot="-5400000" flipV="1">
            <a:off x="7442200" y="-466725"/>
            <a:ext cx="2290763" cy="7194550"/>
          </a:xfrm>
          <a:custGeom>
            <a:avLst/>
            <a:gdLst>
              <a:gd name="txL" fmla="*/ 3629 w 21600"/>
              <a:gd name="txT" fmla="*/ 3629 h 21600"/>
              <a:gd name="txR" fmla="*/ 17971 w 21600"/>
              <a:gd name="txB" fmla="*/ 17971 h 21600"/>
            </a:gdLst>
            <a:ahLst/>
            <a:cxnLst>
              <a:cxn ang="0">
                <a:pos x="2096791" y="3597275"/>
              </a:cxn>
              <a:cxn ang="0">
                <a:pos x="1145382" y="7194550"/>
              </a:cxn>
              <a:cxn ang="0">
                <a:pos x="193972" y="3597275"/>
              </a:cxn>
              <a:cxn ang="0">
                <a:pos x="1145382" y="0"/>
              </a:cxn>
            </a:cxnLst>
            <a:rect l="txL" t="txT" r="txR" b="txB"/>
            <a:pathLst>
              <a:path w="21600" h="21600">
                <a:moveTo>
                  <a:pt x="0" y="0"/>
                </a:moveTo>
                <a:lnTo>
                  <a:pt x="3657" y="21600"/>
                </a:lnTo>
                <a:lnTo>
                  <a:pt x="17943" y="21600"/>
                </a:lnTo>
                <a:lnTo>
                  <a:pt x="21600" y="0"/>
                </a:lnTo>
                <a:close/>
              </a:path>
            </a:pathLst>
          </a:custGeom>
          <a:solidFill>
            <a:schemeClr val="accent1">
              <a:alpha val="100000"/>
            </a:schemeClr>
          </a:solidFill>
          <a:ln w="9525">
            <a:noFill/>
          </a:ln>
        </p:spPr>
        <p:txBody>
          <a:bodyPr/>
          <a:lstStyle/>
          <a:p>
            <a:endParaRPr lang="zh-CN" altLang="en-US"/>
          </a:p>
        </p:txBody>
      </p:sp>
      <p:sp>
        <p:nvSpPr>
          <p:cNvPr id="3075" name="梯形 2"/>
          <p:cNvSpPr/>
          <p:nvPr/>
        </p:nvSpPr>
        <p:spPr>
          <a:xfrm rot="5400000" flipV="1">
            <a:off x="1336675" y="641350"/>
            <a:ext cx="2343150" cy="4997450"/>
          </a:xfrm>
          <a:custGeom>
            <a:avLst/>
            <a:gdLst>
              <a:gd name="txL" fmla="*/ 3729 w 21600"/>
              <a:gd name="txT" fmla="*/ 3729 h 21600"/>
              <a:gd name="txR" fmla="*/ 17871 w 21600"/>
              <a:gd name="txB" fmla="*/ 17871 h 21600"/>
            </a:gdLst>
            <a:ahLst/>
            <a:cxnLst>
              <a:cxn ang="0">
                <a:pos x="2133894" y="2498725"/>
              </a:cxn>
              <a:cxn ang="0">
                <a:pos x="1171575" y="4997450"/>
              </a:cxn>
              <a:cxn ang="0">
                <a:pos x="209256" y="2498725"/>
              </a:cxn>
              <a:cxn ang="0">
                <a:pos x="1171575" y="0"/>
              </a:cxn>
            </a:cxnLst>
            <a:rect l="txL" t="txT" r="txR" b="txB"/>
            <a:pathLst>
              <a:path w="21600" h="21600">
                <a:moveTo>
                  <a:pt x="0" y="0"/>
                </a:moveTo>
                <a:lnTo>
                  <a:pt x="3858" y="21600"/>
                </a:lnTo>
                <a:lnTo>
                  <a:pt x="17742" y="21600"/>
                </a:lnTo>
                <a:lnTo>
                  <a:pt x="21600" y="0"/>
                </a:lnTo>
                <a:close/>
              </a:path>
            </a:pathLst>
          </a:custGeom>
          <a:solidFill>
            <a:srgbClr val="C0C0C0">
              <a:alpha val="56078"/>
            </a:srgbClr>
          </a:solidFill>
          <a:ln w="9525">
            <a:noFill/>
          </a:ln>
        </p:spPr>
        <p:txBody>
          <a:bodyPr/>
          <a:lstStyle/>
          <a:p>
            <a:endParaRPr lang="zh-CN" altLang="en-US"/>
          </a:p>
        </p:txBody>
      </p:sp>
      <p:sp>
        <p:nvSpPr>
          <p:cNvPr id="7172" name="文本框 2"/>
          <p:cNvSpPr/>
          <p:nvPr/>
        </p:nvSpPr>
        <p:spPr>
          <a:xfrm>
            <a:off x="1305560" y="2716530"/>
            <a:ext cx="2631440" cy="768350"/>
          </a:xfrm>
          <a:prstGeom prst="rect">
            <a:avLst/>
          </a:prstGeom>
          <a:noFill/>
          <a:ln w="9525">
            <a:noFill/>
          </a:ln>
        </p:spPr>
        <p:txBody>
          <a:bodyPr wrap="square">
            <a:spAutoFit/>
          </a:bodyPr>
          <a:lstStyle/>
          <a:p>
            <a:r>
              <a:rPr lang="zh-CN" altLang="en-US" sz="4400" b="1" dirty="0">
                <a:solidFill>
                  <a:srgbClr val="080808"/>
                </a:solidFill>
                <a:latin typeface="Arial" panose="020B0604020202020204" pitchFamily="34" charset="0"/>
                <a:ea typeface="微软雅黑" panose="020B0503020204020204" pitchFamily="34" charset="-122"/>
                <a:sym typeface="Arial" panose="020B0604020202020204" pitchFamily="34" charset="0"/>
              </a:rPr>
              <a:t>第七部分</a:t>
            </a:r>
            <a:endParaRPr lang="zh-CN" altLang="en-US" sz="4400" b="1" dirty="0">
              <a:solidFill>
                <a:srgbClr val="080808"/>
              </a:solidFill>
              <a:latin typeface="Arial" panose="020B0604020202020204" pitchFamily="34" charset="0"/>
              <a:ea typeface="微软雅黑" panose="020B0503020204020204" pitchFamily="34" charset="-122"/>
              <a:sym typeface="Arial" panose="020B0604020202020204" pitchFamily="34" charset="0"/>
            </a:endParaRPr>
          </a:p>
        </p:txBody>
      </p:sp>
      <p:sp>
        <p:nvSpPr>
          <p:cNvPr id="7173" name="矩形 3"/>
          <p:cNvSpPr/>
          <p:nvPr/>
        </p:nvSpPr>
        <p:spPr>
          <a:xfrm>
            <a:off x="5542280" y="2716530"/>
            <a:ext cx="6443980" cy="768350"/>
          </a:xfrm>
          <a:prstGeom prst="rect">
            <a:avLst/>
          </a:prstGeom>
          <a:noFill/>
          <a:ln w="9525">
            <a:noFill/>
          </a:ln>
        </p:spPr>
        <p:txBody>
          <a:bodyPr wrap="square">
            <a:spAutoFit/>
          </a:bodyPr>
          <a:lstStyle/>
          <a:p>
            <a:pPr algn="l"/>
            <a:r>
              <a:rPr lang="zh-CN" altLang="zh-CN" sz="4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保费补贴资金管理和监督</a:t>
            </a:r>
            <a:endParaRPr lang="zh-CN" altLang="zh-CN" sz="4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28" name="标题 1"/>
          <p:cNvSpPr>
            <a:spLocks noGrp="1"/>
          </p:cNvSpPr>
          <p:nvPr>
            <p:ph type="title"/>
          </p:nvPr>
        </p:nvSpPr>
        <p:spPr>
          <a:xfrm>
            <a:off x="177800" y="263525"/>
            <a:ext cx="11056938" cy="700088"/>
          </a:xfrm>
          <a:noFill/>
          <a:ln>
            <a:noFill/>
          </a:ln>
        </p:spPr>
        <p:txBody>
          <a:bodyPr/>
          <a:lstStyle/>
          <a:p>
            <a:pPr marL="0" indent="0" eaLnBrk="1" hangingPunct="1"/>
            <a:r>
              <a:rPr dirty="0">
                <a:solidFill>
                  <a:srgbClr val="080808"/>
                </a:solidFill>
              </a:rPr>
              <a:t>保费补贴资金管理和监督</a:t>
            </a:r>
            <a:endParaRPr dirty="0">
              <a:solidFill>
                <a:srgbClr val="080808"/>
              </a:solidFill>
            </a:endParaRPr>
          </a:p>
        </p:txBody>
      </p:sp>
      <p:sp>
        <p:nvSpPr>
          <p:cNvPr id="25634" name="Line 34"/>
          <p:cNvSpPr/>
          <p:nvPr/>
        </p:nvSpPr>
        <p:spPr>
          <a:xfrm>
            <a:off x="0" y="892175"/>
            <a:ext cx="12188825" cy="0"/>
          </a:xfrm>
          <a:prstGeom prst="line">
            <a:avLst/>
          </a:prstGeom>
          <a:ln w="60325" cap="flat" cmpd="thinThick">
            <a:solidFill>
              <a:srgbClr val="003300"/>
            </a:solidFill>
            <a:prstDash val="solid"/>
            <a:miter/>
            <a:headEnd type="none" w="med" len="med"/>
            <a:tailEnd type="none" w="med" len="med"/>
          </a:ln>
        </p:spPr>
      </p:sp>
      <p:graphicFrame>
        <p:nvGraphicFramePr>
          <p:cNvPr id="6" name="表格 5"/>
          <p:cNvGraphicFramePr/>
          <p:nvPr>
            <p:custDataLst>
              <p:tags r:id="rId1"/>
            </p:custDataLst>
          </p:nvPr>
        </p:nvGraphicFramePr>
        <p:xfrm>
          <a:off x="243205" y="1751965"/>
          <a:ext cx="10659745" cy="4354830"/>
        </p:xfrm>
        <a:graphic>
          <a:graphicData uri="http://schemas.openxmlformats.org/drawingml/2006/table">
            <a:tbl>
              <a:tblPr firstRow="1" bandRow="1">
                <a:tableStyleId>{5C22544A-7EE6-4342-B048-85BDC9FD1C3A}</a:tableStyleId>
              </a:tblPr>
              <a:tblGrid>
                <a:gridCol w="3536950"/>
                <a:gridCol w="2715260"/>
                <a:gridCol w="4407535"/>
              </a:tblGrid>
              <a:tr h="4354830">
                <a:tc>
                  <a:txBody>
                    <a:bodyPr/>
                    <a:lstStyle/>
                    <a:p>
                      <a:pPr indent="0" algn="l" fontAlgn="auto">
                        <a:lnSpc>
                          <a:spcPct val="150000"/>
                        </a:lnSpc>
                        <a:buNone/>
                      </a:pPr>
                      <a:r>
                        <a:rPr lang="zh-CN" altLang="en-US" sz="1200" b="0" dirty="0" smtClean="0">
                          <a:solidFill>
                            <a:srgbClr val="000000"/>
                          </a:solidFill>
                          <a:latin typeface="微软雅黑" panose="020B0503020204020204" pitchFamily="34" charset="-122"/>
                          <a:ea typeface="微软雅黑" panose="020B0503020204020204" pitchFamily="34" charset="-122"/>
                        </a:rPr>
                        <a:t>一、市、区农业农村部门分别按年度测算创新险种应由市、区各自负担的保费补贴预算资金，及时向本级财政申请保费补贴预算，严格落实省委农办乡村振兴战略实绩考核要求，并按省农业保险保费财政补贴资金管理办法和本市贯彻落实要求，进一步优化结算方式，及时完成保费补贴资金结算。</a:t>
                      </a:r>
                      <a:endParaRPr lang="en-US" altLang="zh-CN" sz="1200" b="0" dirty="0" smtClean="0">
                        <a:solidFill>
                          <a:srgbClr val="000000"/>
                        </a:solidFill>
                        <a:latin typeface="微软雅黑" panose="020B0503020204020204" pitchFamily="34" charset="-122"/>
                        <a:ea typeface="微软雅黑" panose="020B0503020204020204" pitchFamily="34" charset="-122"/>
                      </a:endParaRPr>
                    </a:p>
                    <a:p>
                      <a:pPr indent="0" algn="l" fontAlgn="auto">
                        <a:lnSpc>
                          <a:spcPct val="150000"/>
                        </a:lnSpc>
                        <a:buNone/>
                      </a:pPr>
                      <a:r>
                        <a:rPr lang="zh-CN" altLang="en-US" sz="1200" b="0" dirty="0" smtClean="0">
                          <a:solidFill>
                            <a:srgbClr val="000000"/>
                          </a:solidFill>
                          <a:latin typeface="微软雅黑" panose="020B0503020204020204" pitchFamily="34" charset="-122"/>
                          <a:ea typeface="微软雅黑" panose="020B0503020204020204" pitchFamily="34" charset="-122"/>
                        </a:rPr>
                        <a:t>二、定期对本地区农业保险投保真实性、结算数据准确性、保费补贴资金拨付及时性、投保理赔业务规范性等实施情况进行监督检查，重点严查虚构或者虚增保险标的、虚假理赔、虚列费用、虚假退保、截留挪用赔款，以及其他骗取农业保险保费补贴资金的行为。</a:t>
                      </a:r>
                      <a:endParaRPr lang="zh-CN" altLang="en-US" sz="1200" b="0" dirty="0" smtClean="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50000"/>
                        </a:lnSpc>
                        <a:buNone/>
                      </a:pPr>
                      <a:r>
                        <a:rPr sz="1200" b="0">
                          <a:solidFill>
                            <a:srgbClr val="000000"/>
                          </a:solidFill>
                          <a:latin typeface="微软雅黑" panose="020B0503020204020204" pitchFamily="34" charset="-122"/>
                          <a:ea typeface="微软雅黑" panose="020B0503020204020204" pitchFamily="34" charset="-122"/>
                        </a:rPr>
                        <a:t>《广东省财政厅等5部门关于进一步发挥农业保险、农业融资担保作用支持“百县千镇万村高质量发展工程”的通知》（粤财金〔2023〕23号）</a:t>
                      </a:r>
                      <a:endParaRPr sz="12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50000"/>
                        </a:lnSpc>
                        <a:buNone/>
                      </a:pPr>
                      <a:r>
                        <a:rPr sz="1200" b="0" dirty="0">
                          <a:solidFill>
                            <a:srgbClr val="000000"/>
                          </a:solidFill>
                          <a:latin typeface="微软雅黑" panose="020B0503020204020204" pitchFamily="34" charset="-122"/>
                          <a:ea typeface="微软雅黑" panose="020B0503020204020204" pitchFamily="34" charset="-122"/>
                        </a:rPr>
                        <a:t>《广东省财政厅等5部门关于进一步发挥农业保险、农业融资担保作用支持“百县千镇万村高质量发展工程”的通知》（粤财金〔2023〕23号）</a:t>
                      </a:r>
                      <a:r>
                        <a:rPr lang="zh-CN" sz="1200" b="0" dirty="0">
                          <a:solidFill>
                            <a:srgbClr val="000000"/>
                          </a:solidFill>
                          <a:latin typeface="微软雅黑" panose="020B0503020204020204" pitchFamily="34" charset="-122"/>
                          <a:ea typeface="微软雅黑" panose="020B0503020204020204" pitchFamily="34" charset="-122"/>
                        </a:rPr>
                        <a:t>提出</a:t>
                      </a:r>
                      <a:r>
                        <a:rPr sz="1200" b="0" dirty="0">
                          <a:solidFill>
                            <a:srgbClr val="000000"/>
                          </a:solidFill>
                          <a:latin typeface="微软雅黑" panose="020B0503020204020204" pitchFamily="34" charset="-122"/>
                          <a:ea typeface="微软雅黑" panose="020B0503020204020204" pitchFamily="34" charset="-122"/>
                        </a:rPr>
                        <a:t>加强补贴资金统筹保障。用好中央及省级财政农业保险补贴资金，完善省、市、县三级财政补贴比例，合理确定农民及农业经营主体农业保险保费负担。加大对原革命老区、中央苏区、民族地区的农业保险保费补贴力度，省级补贴资金在涉农资金中单列并据实结算。各地要将农业保险财政补贴资金完整列入年度预算，不得统筹用于其他非农业保险项目。加快补贴资金结算拨付进度，清理结算往年度拖欠补贴资金。农业保险补贴资金原则上每季度结算一次，确保资金及时拨付到位。</a:t>
                      </a:r>
                      <a:endParaRPr sz="1200" b="0" dirty="0">
                        <a:solidFill>
                          <a:srgbClr val="000000"/>
                        </a:solidFill>
                        <a:latin typeface="微软雅黑" panose="020B0503020204020204" pitchFamily="34" charset="-122"/>
                        <a:ea typeface="微软雅黑" panose="020B0503020204020204" pitchFamily="34" charset="-122"/>
                      </a:endParaRPr>
                    </a:p>
                    <a:p>
                      <a:pPr indent="0" algn="l" fontAlgn="auto">
                        <a:lnSpc>
                          <a:spcPct val="150000"/>
                        </a:lnSpc>
                        <a:buNone/>
                      </a:pPr>
                      <a:endParaRPr sz="1200" b="0" dirty="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5" name="圆角矩形 31"/>
          <p:cNvSpPr/>
          <p:nvPr/>
        </p:nvSpPr>
        <p:spPr>
          <a:xfrm>
            <a:off x="4249420" y="1144905"/>
            <a:ext cx="1841500" cy="436880"/>
          </a:xfrm>
          <a:prstGeom prst="roundRect">
            <a:avLst>
              <a:gd name="adj" fmla="val 16667"/>
            </a:avLst>
          </a:prstGeom>
          <a:solidFill>
            <a:schemeClr val="accent1">
              <a:alpha val="65000"/>
            </a:schemeClr>
          </a:solidFill>
          <a:ln w="6350">
            <a:noFill/>
          </a:ln>
        </p:spPr>
        <p:txBody>
          <a:bodyPr lIns="90170" tIns="46990" rIns="90170" bIns="46990" anchor="ctr" anchorCtr="0"/>
          <a:lstStyle/>
          <a:p>
            <a:pPr algn="ct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省文件精神</a:t>
            </a:r>
            <a:endPar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Line 34"/>
          <p:cNvSpPr/>
          <p:nvPr/>
        </p:nvSpPr>
        <p:spPr>
          <a:xfrm>
            <a:off x="0" y="897255"/>
            <a:ext cx="12188825" cy="0"/>
          </a:xfrm>
          <a:prstGeom prst="line">
            <a:avLst/>
          </a:prstGeom>
          <a:ln w="60325" cap="flat" cmpd="thinThick">
            <a:solidFill>
              <a:srgbClr val="003300"/>
            </a:solidFill>
            <a:prstDash val="solid"/>
            <a:miter/>
            <a:headEnd type="none" w="med" len="med"/>
            <a:tailEnd type="none" w="med" len="med"/>
          </a:ln>
        </p:spPr>
      </p:sp>
      <p:sp>
        <p:nvSpPr>
          <p:cNvPr id="8" name="圆角矩形 31"/>
          <p:cNvSpPr/>
          <p:nvPr/>
        </p:nvSpPr>
        <p:spPr>
          <a:xfrm>
            <a:off x="7522845" y="1144905"/>
            <a:ext cx="2070735" cy="426085"/>
          </a:xfrm>
          <a:prstGeom prst="roundRect">
            <a:avLst>
              <a:gd name="adj" fmla="val 16667"/>
            </a:avLst>
          </a:prstGeom>
          <a:noFill/>
          <a:ln w="6350">
            <a:solidFill>
              <a:schemeClr val="accent1"/>
            </a:solidFill>
          </a:ln>
        </p:spPr>
        <p:txBody>
          <a:bodyPr lIns="90170" tIns="46990" rIns="90170" bIns="46990" anchor="ctr" anchorCtr="0"/>
          <a:lstStyle/>
          <a:p>
            <a:pPr algn="ctr"/>
            <a:r>
              <a:rPr lang="zh-CN" altLang="en-US" sz="1800" b="1" dirty="0">
                <a:solidFill>
                  <a:srgbClr val="339966"/>
                </a:solidFill>
                <a:latin typeface="微软雅黑" panose="020B0503020204020204" pitchFamily="34" charset="-122"/>
                <a:ea typeface="微软雅黑" panose="020B0503020204020204" pitchFamily="34" charset="-122"/>
                <a:sym typeface="微软雅黑" panose="020B0503020204020204" pitchFamily="34" charset="-122"/>
              </a:rPr>
              <a:t>主要依据及</a:t>
            </a:r>
            <a:r>
              <a:rPr lang="zh-CN" altLang="en-US" sz="1800" b="1" dirty="0">
                <a:solidFill>
                  <a:srgbClr val="339966"/>
                </a:solidFill>
                <a:latin typeface="微软雅黑" panose="020B0503020204020204" pitchFamily="34" charset="-122"/>
                <a:ea typeface="微软雅黑" panose="020B0503020204020204" pitchFamily="34" charset="-122"/>
                <a:sym typeface="微软雅黑" panose="020B0503020204020204" pitchFamily="34" charset="-122"/>
              </a:rPr>
              <a:t>理由</a:t>
            </a:r>
            <a:endParaRPr lang="zh-CN" altLang="en-US" sz="1800" b="1" dirty="0">
              <a:solidFill>
                <a:srgbClr val="33996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26" name="圆角矩形 30"/>
          <p:cNvSpPr/>
          <p:nvPr/>
        </p:nvSpPr>
        <p:spPr>
          <a:xfrm>
            <a:off x="1102995" y="1144905"/>
            <a:ext cx="1714500" cy="436880"/>
          </a:xfrm>
          <a:prstGeom prst="roundRect">
            <a:avLst>
              <a:gd name="adj" fmla="val 16667"/>
            </a:avLst>
          </a:prstGeom>
          <a:solidFill>
            <a:schemeClr val="accent1">
              <a:alpha val="75000"/>
            </a:schemeClr>
          </a:solidFill>
          <a:ln w="6350" cap="flat" cmpd="sng">
            <a:solidFill>
              <a:schemeClr val="accent1"/>
            </a:solidFill>
            <a:prstDash val="solid"/>
            <a:headEnd type="none" w="med" len="med"/>
            <a:tailEnd type="none" w="med" len="med"/>
          </a:ln>
        </p:spPr>
        <p:txBody>
          <a:bodyPr lIns="90170" tIns="46990" rIns="90170" bIns="46990" anchor="ctr" anchorCtr="0"/>
          <a:lstStyle/>
          <a:p>
            <a:pPr algn="ct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主要内容变化</a:t>
            </a: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a:t>
            </a:r>
            <a:endPar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梯形 1"/>
          <p:cNvSpPr/>
          <p:nvPr/>
        </p:nvSpPr>
        <p:spPr>
          <a:xfrm rot="-5400000" flipV="1">
            <a:off x="7442200" y="-466725"/>
            <a:ext cx="2290763" cy="7194550"/>
          </a:xfrm>
          <a:custGeom>
            <a:avLst/>
            <a:gdLst>
              <a:gd name="txL" fmla="*/ 3629 w 21600"/>
              <a:gd name="txT" fmla="*/ 3629 h 21600"/>
              <a:gd name="txR" fmla="*/ 17971 w 21600"/>
              <a:gd name="txB" fmla="*/ 17971 h 21600"/>
            </a:gdLst>
            <a:ahLst/>
            <a:cxnLst>
              <a:cxn ang="0">
                <a:pos x="2096791" y="3597275"/>
              </a:cxn>
              <a:cxn ang="0">
                <a:pos x="1145382" y="7194550"/>
              </a:cxn>
              <a:cxn ang="0">
                <a:pos x="193972" y="3597275"/>
              </a:cxn>
              <a:cxn ang="0">
                <a:pos x="1145382" y="0"/>
              </a:cxn>
            </a:cxnLst>
            <a:rect l="txL" t="txT" r="txR" b="txB"/>
            <a:pathLst>
              <a:path w="21600" h="21600">
                <a:moveTo>
                  <a:pt x="0" y="0"/>
                </a:moveTo>
                <a:lnTo>
                  <a:pt x="3657" y="21600"/>
                </a:lnTo>
                <a:lnTo>
                  <a:pt x="17943" y="21600"/>
                </a:lnTo>
                <a:lnTo>
                  <a:pt x="21600" y="0"/>
                </a:lnTo>
                <a:close/>
              </a:path>
            </a:pathLst>
          </a:custGeom>
          <a:solidFill>
            <a:schemeClr val="accent1">
              <a:alpha val="100000"/>
            </a:schemeClr>
          </a:solidFill>
          <a:ln w="9525">
            <a:noFill/>
          </a:ln>
        </p:spPr>
        <p:txBody>
          <a:bodyPr/>
          <a:lstStyle/>
          <a:p>
            <a:endParaRPr lang="zh-CN" altLang="en-US"/>
          </a:p>
        </p:txBody>
      </p:sp>
      <p:sp>
        <p:nvSpPr>
          <p:cNvPr id="3075" name="梯形 2"/>
          <p:cNvSpPr/>
          <p:nvPr/>
        </p:nvSpPr>
        <p:spPr>
          <a:xfrm rot="5400000" flipV="1">
            <a:off x="1336675" y="641350"/>
            <a:ext cx="2343150" cy="4997450"/>
          </a:xfrm>
          <a:custGeom>
            <a:avLst/>
            <a:gdLst>
              <a:gd name="txL" fmla="*/ 3729 w 21600"/>
              <a:gd name="txT" fmla="*/ 3729 h 21600"/>
              <a:gd name="txR" fmla="*/ 17871 w 21600"/>
              <a:gd name="txB" fmla="*/ 17871 h 21600"/>
            </a:gdLst>
            <a:ahLst/>
            <a:cxnLst>
              <a:cxn ang="0">
                <a:pos x="2133894" y="2498725"/>
              </a:cxn>
              <a:cxn ang="0">
                <a:pos x="1171575" y="4997450"/>
              </a:cxn>
              <a:cxn ang="0">
                <a:pos x="209256" y="2498725"/>
              </a:cxn>
              <a:cxn ang="0">
                <a:pos x="1171575" y="0"/>
              </a:cxn>
            </a:cxnLst>
            <a:rect l="txL" t="txT" r="txR" b="txB"/>
            <a:pathLst>
              <a:path w="21600" h="21600">
                <a:moveTo>
                  <a:pt x="0" y="0"/>
                </a:moveTo>
                <a:lnTo>
                  <a:pt x="3858" y="21600"/>
                </a:lnTo>
                <a:lnTo>
                  <a:pt x="17742" y="21600"/>
                </a:lnTo>
                <a:lnTo>
                  <a:pt x="21600" y="0"/>
                </a:lnTo>
                <a:close/>
              </a:path>
            </a:pathLst>
          </a:custGeom>
          <a:solidFill>
            <a:srgbClr val="C0C0C0">
              <a:alpha val="56078"/>
            </a:srgbClr>
          </a:solidFill>
          <a:ln w="9525">
            <a:noFill/>
          </a:ln>
        </p:spPr>
        <p:txBody>
          <a:bodyPr/>
          <a:lstStyle/>
          <a:p>
            <a:endParaRPr lang="zh-CN" altLang="en-US"/>
          </a:p>
        </p:txBody>
      </p:sp>
      <p:sp>
        <p:nvSpPr>
          <p:cNvPr id="7172" name="文本框 2"/>
          <p:cNvSpPr/>
          <p:nvPr/>
        </p:nvSpPr>
        <p:spPr>
          <a:xfrm>
            <a:off x="1305560" y="2716530"/>
            <a:ext cx="2631440" cy="768350"/>
          </a:xfrm>
          <a:prstGeom prst="rect">
            <a:avLst/>
          </a:prstGeom>
          <a:noFill/>
          <a:ln w="9525">
            <a:noFill/>
          </a:ln>
        </p:spPr>
        <p:txBody>
          <a:bodyPr wrap="square">
            <a:spAutoFit/>
          </a:bodyPr>
          <a:lstStyle/>
          <a:p>
            <a:r>
              <a:rPr lang="zh-CN" altLang="en-US" sz="4400" b="1" dirty="0">
                <a:solidFill>
                  <a:srgbClr val="080808"/>
                </a:solidFill>
                <a:latin typeface="Arial" panose="020B0604020202020204" pitchFamily="34" charset="0"/>
                <a:ea typeface="微软雅黑" panose="020B0503020204020204" pitchFamily="34" charset="-122"/>
                <a:sym typeface="Arial" panose="020B0604020202020204" pitchFamily="34" charset="0"/>
              </a:rPr>
              <a:t>第八部分</a:t>
            </a:r>
            <a:endParaRPr lang="zh-CN" altLang="en-US" sz="4400" b="1" dirty="0">
              <a:solidFill>
                <a:srgbClr val="080808"/>
              </a:solidFill>
              <a:latin typeface="Arial" panose="020B0604020202020204" pitchFamily="34" charset="0"/>
              <a:ea typeface="微软雅黑" panose="020B0503020204020204" pitchFamily="34" charset="-122"/>
              <a:sym typeface="Arial" panose="020B0604020202020204" pitchFamily="34" charset="0"/>
            </a:endParaRPr>
          </a:p>
        </p:txBody>
      </p:sp>
      <p:sp>
        <p:nvSpPr>
          <p:cNvPr id="7173" name="矩形 3"/>
          <p:cNvSpPr/>
          <p:nvPr/>
        </p:nvSpPr>
        <p:spPr>
          <a:xfrm>
            <a:off x="5877560" y="2716530"/>
            <a:ext cx="6114415" cy="768350"/>
          </a:xfrm>
          <a:prstGeom prst="rect">
            <a:avLst/>
          </a:prstGeom>
          <a:noFill/>
          <a:ln w="9525">
            <a:noFill/>
          </a:ln>
        </p:spPr>
        <p:txBody>
          <a:bodyPr wrap="square">
            <a:spAutoFit/>
          </a:bodyPr>
          <a:lstStyle/>
          <a:p>
            <a:pPr algn="l"/>
            <a:r>
              <a:rPr lang="zh-CN" altLang="zh-CN" sz="4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“保防救赔”体系建设</a:t>
            </a:r>
            <a:endParaRPr lang="zh-CN" altLang="zh-CN" sz="4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28" name="标题 1"/>
          <p:cNvSpPr>
            <a:spLocks noGrp="1"/>
          </p:cNvSpPr>
          <p:nvPr>
            <p:ph type="title"/>
          </p:nvPr>
        </p:nvSpPr>
        <p:spPr>
          <a:xfrm>
            <a:off x="177800" y="263525"/>
            <a:ext cx="11056938" cy="700088"/>
          </a:xfrm>
          <a:noFill/>
          <a:ln>
            <a:noFill/>
          </a:ln>
        </p:spPr>
        <p:txBody>
          <a:bodyPr/>
          <a:lstStyle/>
          <a:p>
            <a:pPr marL="0" indent="0" eaLnBrk="1" hangingPunct="1"/>
            <a:r>
              <a:rPr lang="zh-CN" altLang="en-US" dirty="0">
                <a:solidFill>
                  <a:srgbClr val="080808"/>
                </a:solidFill>
              </a:rPr>
              <a:t> “保防救赔”体系建设</a:t>
            </a:r>
            <a:endParaRPr lang="zh-CN" altLang="en-US" dirty="0">
              <a:solidFill>
                <a:srgbClr val="080808"/>
              </a:solidFill>
            </a:endParaRPr>
          </a:p>
        </p:txBody>
      </p:sp>
      <p:sp>
        <p:nvSpPr>
          <p:cNvPr id="25634" name="Line 34"/>
          <p:cNvSpPr/>
          <p:nvPr/>
        </p:nvSpPr>
        <p:spPr>
          <a:xfrm>
            <a:off x="0" y="892175"/>
            <a:ext cx="12188825" cy="0"/>
          </a:xfrm>
          <a:prstGeom prst="line">
            <a:avLst/>
          </a:prstGeom>
          <a:ln w="60325" cap="flat" cmpd="thinThick">
            <a:solidFill>
              <a:srgbClr val="003300"/>
            </a:solidFill>
            <a:prstDash val="solid"/>
            <a:miter/>
            <a:headEnd type="none" w="med" len="med"/>
            <a:tailEnd type="none" w="med" len="med"/>
          </a:ln>
        </p:spPr>
      </p:sp>
      <p:graphicFrame>
        <p:nvGraphicFramePr>
          <p:cNvPr id="6" name="表格 5"/>
          <p:cNvGraphicFramePr/>
          <p:nvPr>
            <p:custDataLst>
              <p:tags r:id="rId1"/>
            </p:custDataLst>
          </p:nvPr>
        </p:nvGraphicFramePr>
        <p:xfrm>
          <a:off x="255905" y="1532890"/>
          <a:ext cx="10979150" cy="5004435"/>
        </p:xfrm>
        <a:graphic>
          <a:graphicData uri="http://schemas.openxmlformats.org/drawingml/2006/table">
            <a:tbl>
              <a:tblPr firstRow="1" bandRow="1">
                <a:tableStyleId>{5C22544A-7EE6-4342-B048-85BDC9FD1C3A}</a:tableStyleId>
              </a:tblPr>
              <a:tblGrid>
                <a:gridCol w="4077970"/>
                <a:gridCol w="2857500"/>
                <a:gridCol w="4043680"/>
              </a:tblGrid>
              <a:tr h="5004435">
                <a:tc>
                  <a:txBody>
                    <a:bodyPr/>
                    <a:lstStyle/>
                    <a:p>
                      <a:pPr indent="0" fontAlgn="auto">
                        <a:lnSpc>
                          <a:spcPct val="150000"/>
                        </a:lnSpc>
                        <a:buNone/>
                      </a:pPr>
                      <a:r>
                        <a:rPr sz="1200" b="0">
                          <a:solidFill>
                            <a:srgbClr val="000000"/>
                          </a:solidFill>
                          <a:latin typeface="微软雅黑" panose="020B0503020204020204" pitchFamily="34" charset="-122"/>
                          <a:ea typeface="微软雅黑" panose="020B0503020204020204" pitchFamily="34" charset="-122"/>
                        </a:rPr>
                        <a:t>1、指导思想：构建“保防救赔”一体化体系，拓宽农业保险服务领域，全面优化理赔服务，不断完善以政策性农业保险为基础的农业保险保障体系，构筑多层次的农业保险风险分散机制，推动农业保险持续健康高质量发展，助力实现农业农村现代化；</a:t>
                      </a:r>
                      <a:endParaRPr sz="1200" b="0">
                        <a:solidFill>
                          <a:srgbClr val="000000"/>
                        </a:solidFill>
                        <a:latin typeface="微软雅黑" panose="020B0503020204020204" pitchFamily="34" charset="-122"/>
                        <a:ea typeface="微软雅黑" panose="020B0503020204020204" pitchFamily="34" charset="-122"/>
                      </a:endParaRPr>
                    </a:p>
                    <a:p>
                      <a:pPr indent="0" fontAlgn="auto">
                        <a:lnSpc>
                          <a:spcPct val="150000"/>
                        </a:lnSpc>
                        <a:buNone/>
                      </a:pPr>
                      <a:r>
                        <a:rPr sz="1200" b="0">
                          <a:solidFill>
                            <a:srgbClr val="000000"/>
                          </a:solidFill>
                          <a:latin typeface="微软雅黑" panose="020B0503020204020204" pitchFamily="34" charset="-122"/>
                          <a:ea typeface="微软雅黑" panose="020B0503020204020204" pitchFamily="34" charset="-122"/>
                        </a:rPr>
                        <a:t>2、承保机构遴选：引导承保机构加大“保防救赔”体系建设投入；</a:t>
                      </a:r>
                      <a:endParaRPr sz="1200" b="0">
                        <a:solidFill>
                          <a:srgbClr val="000000"/>
                        </a:solidFill>
                        <a:latin typeface="微软雅黑" panose="020B0503020204020204" pitchFamily="34" charset="-122"/>
                        <a:ea typeface="微软雅黑" panose="020B0503020204020204" pitchFamily="34" charset="-122"/>
                      </a:endParaRPr>
                    </a:p>
                    <a:p>
                      <a:pPr indent="0" fontAlgn="auto">
                        <a:lnSpc>
                          <a:spcPct val="150000"/>
                        </a:lnSpc>
                        <a:buNone/>
                      </a:pPr>
                      <a:r>
                        <a:rPr sz="1200" b="0">
                          <a:solidFill>
                            <a:srgbClr val="000000"/>
                          </a:solidFill>
                          <a:latin typeface="微软雅黑" panose="020B0503020204020204" pitchFamily="34" charset="-122"/>
                          <a:ea typeface="微软雅黑" panose="020B0503020204020204" pitchFamily="34" charset="-122"/>
                        </a:rPr>
                        <a:t>3、“保防救赔”体系建设</a:t>
                      </a:r>
                      <a:r>
                        <a:rPr lang="zh-CN" sz="1200" b="0">
                          <a:solidFill>
                            <a:srgbClr val="000000"/>
                          </a:solidFill>
                          <a:latin typeface="微软雅黑" panose="020B0503020204020204" pitchFamily="34" charset="-122"/>
                          <a:ea typeface="微软雅黑" panose="020B0503020204020204" pitchFamily="34" charset="-122"/>
                        </a:rPr>
                        <a:t>：</a:t>
                      </a:r>
                      <a:r>
                        <a:rPr sz="1200" b="0">
                          <a:solidFill>
                            <a:srgbClr val="000000"/>
                          </a:solidFill>
                          <a:latin typeface="微软雅黑" panose="020B0503020204020204" pitchFamily="34" charset="-122"/>
                          <a:ea typeface="微软雅黑" panose="020B0503020204020204" pitchFamily="34" charset="-122"/>
                        </a:rPr>
                        <a:t>承保机构建立健全“保防救赔”一体化体系，发挥保险机制在灾前风险防预、事中风险控制、灾后理赔服务等方面的功能作用，加大防灾减损资金投入，强化风险管控，预防为主、防赔结合，协助做好防灾防损工作，通过再保险等有效方式分散风险。基层有关部门加大政策支持力度，在合适领域大力推广农业保险防灾减损试点，探索建立农险防灾减损投入、量化评价、效果评估机制，推动农业生产风险减量管理。</a:t>
                      </a:r>
                      <a:r>
                        <a:rPr sz="1200" b="1">
                          <a:solidFill>
                            <a:srgbClr val="000000"/>
                          </a:solidFill>
                          <a:latin typeface="微软雅黑" panose="020B0503020204020204" pitchFamily="34" charset="-122"/>
                          <a:ea typeface="微软雅黑" panose="020B0503020204020204" pitchFamily="34" charset="-122"/>
                        </a:rPr>
                        <a:t>保险机构年度防灾减损资金投入比例原则上不低于当年农险签单保费规模的1.5%（专业农险公司不低于1%）。</a:t>
                      </a:r>
                      <a:endParaRPr sz="1200" b="1">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50000"/>
                        </a:lnSpc>
                        <a:buNone/>
                      </a:pPr>
                      <a:r>
                        <a:rPr sz="1200" b="0">
                          <a:solidFill>
                            <a:srgbClr val="000000"/>
                          </a:solidFill>
                          <a:latin typeface="微软雅黑" panose="020B0503020204020204" pitchFamily="34" charset="-122"/>
                          <a:ea typeface="微软雅黑" panose="020B0503020204020204" pitchFamily="34" charset="-122"/>
                        </a:rPr>
                        <a:t>1、《广东省政策性农业保险实施方案（2024-2026年）》（粤财金〔2023〕35号）；</a:t>
                      </a:r>
                      <a:endParaRPr sz="1200" b="0">
                        <a:solidFill>
                          <a:srgbClr val="000000"/>
                        </a:solidFill>
                        <a:latin typeface="微软雅黑" panose="020B0503020204020204" pitchFamily="34" charset="-122"/>
                        <a:ea typeface="微软雅黑" panose="020B0503020204020204" pitchFamily="34" charset="-122"/>
                      </a:endParaRPr>
                    </a:p>
                    <a:p>
                      <a:pPr indent="0" fontAlgn="auto">
                        <a:lnSpc>
                          <a:spcPct val="150000"/>
                        </a:lnSpc>
                        <a:buNone/>
                      </a:pPr>
                      <a:r>
                        <a:rPr sz="1200" b="0">
                          <a:solidFill>
                            <a:srgbClr val="000000"/>
                          </a:solidFill>
                          <a:latin typeface="微软雅黑" panose="020B0503020204020204" pitchFamily="34" charset="-122"/>
                          <a:ea typeface="微软雅黑" panose="020B0503020204020204" pitchFamily="34" charset="-122"/>
                        </a:rPr>
                        <a:t>2、《广东省财政厅等4部门关于做好2023年农业保险工作的通知》（粤财经[2022]33号）</a:t>
                      </a:r>
                      <a:endParaRPr sz="12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50000"/>
                        </a:lnSpc>
                        <a:buNone/>
                      </a:pPr>
                      <a:r>
                        <a:rPr sz="1200" b="0">
                          <a:solidFill>
                            <a:srgbClr val="000000"/>
                          </a:solidFill>
                          <a:latin typeface="微软雅黑" panose="020B0503020204020204" pitchFamily="34" charset="-122"/>
                          <a:ea typeface="微软雅黑" panose="020B0503020204020204" pitchFamily="34" charset="-122"/>
                        </a:rPr>
                        <a:t>1、“保防救赔”体系建设</a:t>
                      </a:r>
                      <a:endParaRPr sz="1200" b="0">
                        <a:solidFill>
                          <a:srgbClr val="000000"/>
                        </a:solidFill>
                        <a:latin typeface="微软雅黑" panose="020B0503020204020204" pitchFamily="34" charset="-122"/>
                        <a:ea typeface="微软雅黑" panose="020B0503020204020204" pitchFamily="34" charset="-122"/>
                      </a:endParaRPr>
                    </a:p>
                    <a:p>
                      <a:pPr indent="0" fontAlgn="auto">
                        <a:lnSpc>
                          <a:spcPct val="150000"/>
                        </a:lnSpc>
                        <a:buNone/>
                      </a:pPr>
                      <a:r>
                        <a:rPr sz="1200" b="0">
                          <a:solidFill>
                            <a:srgbClr val="000000"/>
                          </a:solidFill>
                          <a:latin typeface="微软雅黑" panose="020B0503020204020204" pitchFamily="34" charset="-122"/>
                          <a:ea typeface="微软雅黑" panose="020B0503020204020204" pitchFamily="34" charset="-122"/>
                        </a:rPr>
                        <a:t>承保机构建立健全“保防救赔”一体化体系，发挥保险机制在灾前风险防预、事中风险控制、灾后理赔服务等方面的功能作用，加大防灾减损资金投入，强化风险管控，预防为主、防赔结合，协助做好防灾防损工作，通过再保险等有效方式分散风险。当年防灾减损资金投入比例原则上不低于农险签单保费规模的1.5%。</a:t>
                      </a:r>
                      <a:endParaRPr sz="1200" b="0">
                        <a:solidFill>
                          <a:srgbClr val="000000"/>
                        </a:solidFill>
                        <a:latin typeface="微软雅黑" panose="020B0503020204020204" pitchFamily="34" charset="-122"/>
                        <a:ea typeface="微软雅黑" panose="020B0503020204020204" pitchFamily="34" charset="-122"/>
                      </a:endParaRPr>
                    </a:p>
                    <a:p>
                      <a:pPr indent="0" fontAlgn="auto">
                        <a:lnSpc>
                          <a:spcPct val="150000"/>
                        </a:lnSpc>
                        <a:buNone/>
                      </a:pPr>
                      <a:r>
                        <a:rPr sz="1200" b="0">
                          <a:solidFill>
                            <a:srgbClr val="000000"/>
                          </a:solidFill>
                          <a:latin typeface="微软雅黑" panose="020B0503020204020204" pitchFamily="34" charset="-122"/>
                          <a:ea typeface="微软雅黑" panose="020B0503020204020204" pitchFamily="34" charset="-122"/>
                        </a:rPr>
                        <a:t>2、（1）保险方案(含合同文本，下同)明确了农业保险各险种的具体保额、费率和保险责任、理赔条件等，是有效发挥农业保险“保防救赔”功能的重要载体和基础要件；</a:t>
                      </a:r>
                      <a:endParaRPr sz="1200" b="0">
                        <a:solidFill>
                          <a:srgbClr val="000000"/>
                        </a:solidFill>
                        <a:latin typeface="微软雅黑" panose="020B0503020204020204" pitchFamily="34" charset="-122"/>
                        <a:ea typeface="微软雅黑" panose="020B0503020204020204" pitchFamily="34" charset="-122"/>
                      </a:endParaRPr>
                    </a:p>
                    <a:p>
                      <a:pPr indent="0" fontAlgn="auto">
                        <a:lnSpc>
                          <a:spcPct val="150000"/>
                        </a:lnSpc>
                        <a:buNone/>
                      </a:pPr>
                      <a:r>
                        <a:rPr sz="1200" b="0">
                          <a:solidFill>
                            <a:srgbClr val="000000"/>
                          </a:solidFill>
                          <a:latin typeface="微软雅黑" panose="020B0503020204020204" pitchFamily="34" charset="-122"/>
                          <a:ea typeface="微软雅黑" panose="020B0503020204020204" pitchFamily="34" charset="-122"/>
                        </a:rPr>
                        <a:t> </a:t>
                      </a:r>
                      <a:r>
                        <a:rPr lang="en-US" sz="1200" b="0">
                          <a:solidFill>
                            <a:srgbClr val="000000"/>
                          </a:solidFill>
                          <a:latin typeface="微软雅黑" panose="020B0503020204020204" pitchFamily="34" charset="-122"/>
                          <a:ea typeface="微软雅黑" panose="020B0503020204020204" pitchFamily="34" charset="-122"/>
                        </a:rPr>
                        <a:t>    </a:t>
                      </a:r>
                      <a:r>
                        <a:rPr sz="1200" b="0">
                          <a:solidFill>
                            <a:srgbClr val="000000"/>
                          </a:solidFill>
                          <a:latin typeface="微软雅黑" panose="020B0503020204020204" pitchFamily="34" charset="-122"/>
                          <a:ea typeface="微软雅黑" panose="020B0503020204020204" pitchFamily="34" charset="-122"/>
                        </a:rPr>
                        <a:t>（2）各地要加强与承保机构的沟通协调，着力提高承保理赔效率和服务水平，切实维护投保农户和农业企业利益。在注重灾后救助功能的同时，进一步发挥农业保险灾前防护减损作用，逐步构建“保防救赔”一体化体系，</a:t>
                      </a:r>
                      <a:r>
                        <a:rPr sz="1200" b="1">
                          <a:solidFill>
                            <a:srgbClr val="000000"/>
                          </a:solidFill>
                          <a:latin typeface="微软雅黑" panose="020B0503020204020204" pitchFamily="34" charset="-122"/>
                          <a:ea typeface="微软雅黑" panose="020B0503020204020204" pitchFamily="34" charset="-122"/>
                        </a:rPr>
                        <a:t>有条件市县可探索推动农业保险防灾减损试点。</a:t>
                      </a:r>
                      <a:endParaRPr sz="1200" b="1">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5" name="圆角矩形 31"/>
          <p:cNvSpPr/>
          <p:nvPr/>
        </p:nvSpPr>
        <p:spPr>
          <a:xfrm>
            <a:off x="4785995" y="996950"/>
            <a:ext cx="1841500" cy="436880"/>
          </a:xfrm>
          <a:prstGeom prst="roundRect">
            <a:avLst>
              <a:gd name="adj" fmla="val 16667"/>
            </a:avLst>
          </a:prstGeom>
          <a:solidFill>
            <a:schemeClr val="accent1">
              <a:alpha val="65000"/>
            </a:schemeClr>
          </a:solidFill>
          <a:ln w="6350">
            <a:noFill/>
          </a:ln>
        </p:spPr>
        <p:txBody>
          <a:bodyPr lIns="90170" tIns="46990" rIns="90170" bIns="46990" anchor="ctr" anchorCtr="0"/>
          <a:lstStyle/>
          <a:p>
            <a:pPr algn="ct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省文件精神</a:t>
            </a:r>
            <a:endPar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Line 34"/>
          <p:cNvSpPr/>
          <p:nvPr/>
        </p:nvSpPr>
        <p:spPr>
          <a:xfrm>
            <a:off x="0" y="897255"/>
            <a:ext cx="12188825" cy="0"/>
          </a:xfrm>
          <a:prstGeom prst="line">
            <a:avLst/>
          </a:prstGeom>
          <a:ln w="60325" cap="flat" cmpd="thinThick">
            <a:solidFill>
              <a:srgbClr val="003300"/>
            </a:solidFill>
            <a:prstDash val="solid"/>
            <a:miter/>
            <a:headEnd type="none" w="med" len="med"/>
            <a:tailEnd type="none" w="med" len="med"/>
          </a:ln>
        </p:spPr>
      </p:sp>
      <p:sp>
        <p:nvSpPr>
          <p:cNvPr id="10" name="圆角矩形 31"/>
          <p:cNvSpPr/>
          <p:nvPr/>
        </p:nvSpPr>
        <p:spPr>
          <a:xfrm>
            <a:off x="8209915" y="1002030"/>
            <a:ext cx="2070735" cy="426085"/>
          </a:xfrm>
          <a:prstGeom prst="roundRect">
            <a:avLst>
              <a:gd name="adj" fmla="val 16667"/>
            </a:avLst>
          </a:prstGeom>
          <a:noFill/>
          <a:ln w="6350">
            <a:solidFill>
              <a:schemeClr val="accent1"/>
            </a:solidFill>
          </a:ln>
        </p:spPr>
        <p:txBody>
          <a:bodyPr lIns="90170" tIns="46990" rIns="90170" bIns="46990" anchor="ctr" anchorCtr="0"/>
          <a:lstStyle/>
          <a:p>
            <a:pPr algn="ctr"/>
            <a:r>
              <a:rPr lang="zh-CN" altLang="en-US" sz="1800" b="1" dirty="0">
                <a:solidFill>
                  <a:srgbClr val="339966"/>
                </a:solidFill>
                <a:latin typeface="微软雅黑" panose="020B0503020204020204" pitchFamily="34" charset="-122"/>
                <a:ea typeface="微软雅黑" panose="020B0503020204020204" pitchFamily="34" charset="-122"/>
                <a:sym typeface="微软雅黑" panose="020B0503020204020204" pitchFamily="34" charset="-122"/>
              </a:rPr>
              <a:t>主要依据及</a:t>
            </a:r>
            <a:r>
              <a:rPr lang="zh-CN" altLang="en-US" sz="1800" b="1" dirty="0">
                <a:solidFill>
                  <a:srgbClr val="339966"/>
                </a:solidFill>
                <a:latin typeface="微软雅黑" panose="020B0503020204020204" pitchFamily="34" charset="-122"/>
                <a:ea typeface="微软雅黑" panose="020B0503020204020204" pitchFamily="34" charset="-122"/>
                <a:sym typeface="微软雅黑" panose="020B0503020204020204" pitchFamily="34" charset="-122"/>
              </a:rPr>
              <a:t>理由</a:t>
            </a:r>
            <a:endParaRPr lang="zh-CN" altLang="en-US" sz="1800" b="1" dirty="0">
              <a:solidFill>
                <a:srgbClr val="33996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26" name="圆角矩形 30"/>
          <p:cNvSpPr/>
          <p:nvPr/>
        </p:nvSpPr>
        <p:spPr>
          <a:xfrm>
            <a:off x="1299845" y="1007110"/>
            <a:ext cx="1714500" cy="436880"/>
          </a:xfrm>
          <a:prstGeom prst="roundRect">
            <a:avLst>
              <a:gd name="adj" fmla="val 16667"/>
            </a:avLst>
          </a:prstGeom>
          <a:solidFill>
            <a:schemeClr val="accent1">
              <a:alpha val="75000"/>
            </a:schemeClr>
          </a:solidFill>
          <a:ln w="6350" cap="flat" cmpd="sng">
            <a:solidFill>
              <a:schemeClr val="accent1"/>
            </a:solidFill>
            <a:prstDash val="solid"/>
            <a:headEnd type="none" w="med" len="med"/>
            <a:tailEnd type="none" w="med" len="med"/>
          </a:ln>
        </p:spPr>
        <p:txBody>
          <a:bodyPr lIns="90170" tIns="46990" rIns="90170" bIns="46990" anchor="ctr" anchorCtr="0"/>
          <a:lstStyle/>
          <a:p>
            <a:pPr algn="ct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主要内容变化</a:t>
            </a: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a:t>
            </a:r>
            <a:endPar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梯形 1"/>
          <p:cNvSpPr/>
          <p:nvPr/>
        </p:nvSpPr>
        <p:spPr>
          <a:xfrm rot="-5400000" flipV="1">
            <a:off x="7442200" y="-466725"/>
            <a:ext cx="2290763" cy="7194550"/>
          </a:xfrm>
          <a:custGeom>
            <a:avLst/>
            <a:gdLst>
              <a:gd name="txL" fmla="*/ 3629 w 21600"/>
              <a:gd name="txT" fmla="*/ 3629 h 21600"/>
              <a:gd name="txR" fmla="*/ 17971 w 21600"/>
              <a:gd name="txB" fmla="*/ 17971 h 21600"/>
            </a:gdLst>
            <a:ahLst/>
            <a:cxnLst>
              <a:cxn ang="0">
                <a:pos x="2096791" y="3597275"/>
              </a:cxn>
              <a:cxn ang="0">
                <a:pos x="1145382" y="7194550"/>
              </a:cxn>
              <a:cxn ang="0">
                <a:pos x="193972" y="3597275"/>
              </a:cxn>
              <a:cxn ang="0">
                <a:pos x="1145382" y="0"/>
              </a:cxn>
            </a:cxnLst>
            <a:rect l="txL" t="txT" r="txR" b="txB"/>
            <a:pathLst>
              <a:path w="21600" h="21600">
                <a:moveTo>
                  <a:pt x="0" y="0"/>
                </a:moveTo>
                <a:lnTo>
                  <a:pt x="3657" y="21600"/>
                </a:lnTo>
                <a:lnTo>
                  <a:pt x="17943" y="21600"/>
                </a:lnTo>
                <a:lnTo>
                  <a:pt x="21600" y="0"/>
                </a:lnTo>
                <a:close/>
              </a:path>
            </a:pathLst>
          </a:custGeom>
          <a:solidFill>
            <a:schemeClr val="accent1">
              <a:alpha val="100000"/>
            </a:schemeClr>
          </a:solidFill>
          <a:ln w="9525">
            <a:noFill/>
          </a:ln>
        </p:spPr>
        <p:txBody>
          <a:bodyPr/>
          <a:lstStyle/>
          <a:p>
            <a:endParaRPr lang="zh-CN" altLang="en-US"/>
          </a:p>
        </p:txBody>
      </p:sp>
      <p:sp>
        <p:nvSpPr>
          <p:cNvPr id="3075" name="梯形 2"/>
          <p:cNvSpPr/>
          <p:nvPr/>
        </p:nvSpPr>
        <p:spPr>
          <a:xfrm rot="5400000" flipV="1">
            <a:off x="1336675" y="641350"/>
            <a:ext cx="2343150" cy="4997450"/>
          </a:xfrm>
          <a:custGeom>
            <a:avLst/>
            <a:gdLst>
              <a:gd name="txL" fmla="*/ 3729 w 21600"/>
              <a:gd name="txT" fmla="*/ 3729 h 21600"/>
              <a:gd name="txR" fmla="*/ 17871 w 21600"/>
              <a:gd name="txB" fmla="*/ 17871 h 21600"/>
            </a:gdLst>
            <a:ahLst/>
            <a:cxnLst>
              <a:cxn ang="0">
                <a:pos x="2133894" y="2498725"/>
              </a:cxn>
              <a:cxn ang="0">
                <a:pos x="1171575" y="4997450"/>
              </a:cxn>
              <a:cxn ang="0">
                <a:pos x="209256" y="2498725"/>
              </a:cxn>
              <a:cxn ang="0">
                <a:pos x="1171575" y="0"/>
              </a:cxn>
            </a:cxnLst>
            <a:rect l="txL" t="txT" r="txR" b="txB"/>
            <a:pathLst>
              <a:path w="21600" h="21600">
                <a:moveTo>
                  <a:pt x="0" y="0"/>
                </a:moveTo>
                <a:lnTo>
                  <a:pt x="3858" y="21600"/>
                </a:lnTo>
                <a:lnTo>
                  <a:pt x="17742" y="21600"/>
                </a:lnTo>
                <a:lnTo>
                  <a:pt x="21600" y="0"/>
                </a:lnTo>
                <a:close/>
              </a:path>
            </a:pathLst>
          </a:custGeom>
          <a:solidFill>
            <a:srgbClr val="C0C0C0">
              <a:alpha val="56078"/>
            </a:srgbClr>
          </a:solidFill>
          <a:ln w="9525">
            <a:noFill/>
          </a:ln>
        </p:spPr>
        <p:txBody>
          <a:bodyPr/>
          <a:lstStyle/>
          <a:p>
            <a:endParaRPr lang="zh-CN" altLang="en-US"/>
          </a:p>
        </p:txBody>
      </p:sp>
      <p:sp>
        <p:nvSpPr>
          <p:cNvPr id="7172" name="文本框 2"/>
          <p:cNvSpPr/>
          <p:nvPr/>
        </p:nvSpPr>
        <p:spPr>
          <a:xfrm>
            <a:off x="1305560" y="2716530"/>
            <a:ext cx="2631440" cy="768350"/>
          </a:xfrm>
          <a:prstGeom prst="rect">
            <a:avLst/>
          </a:prstGeom>
          <a:noFill/>
          <a:ln w="9525">
            <a:noFill/>
          </a:ln>
        </p:spPr>
        <p:txBody>
          <a:bodyPr wrap="square">
            <a:spAutoFit/>
          </a:bodyPr>
          <a:lstStyle/>
          <a:p>
            <a:r>
              <a:rPr lang="zh-CN" altLang="en-US" sz="4400" b="1" dirty="0">
                <a:solidFill>
                  <a:srgbClr val="080808"/>
                </a:solidFill>
                <a:latin typeface="Arial" panose="020B0604020202020204" pitchFamily="34" charset="0"/>
                <a:ea typeface="微软雅黑" panose="020B0503020204020204" pitchFamily="34" charset="-122"/>
                <a:sym typeface="Arial" panose="020B0604020202020204" pitchFamily="34" charset="0"/>
              </a:rPr>
              <a:t>第九部分</a:t>
            </a:r>
            <a:endParaRPr lang="zh-CN" altLang="en-US" sz="4400" b="1" dirty="0">
              <a:solidFill>
                <a:srgbClr val="080808"/>
              </a:solidFill>
              <a:latin typeface="Arial" panose="020B0604020202020204" pitchFamily="34" charset="0"/>
              <a:ea typeface="微软雅黑" panose="020B0503020204020204" pitchFamily="34" charset="-122"/>
              <a:sym typeface="Arial" panose="020B0604020202020204" pitchFamily="34" charset="0"/>
            </a:endParaRPr>
          </a:p>
        </p:txBody>
      </p:sp>
      <p:sp>
        <p:nvSpPr>
          <p:cNvPr id="7173" name="矩形 3"/>
          <p:cNvSpPr/>
          <p:nvPr/>
        </p:nvSpPr>
        <p:spPr>
          <a:xfrm>
            <a:off x="7332345" y="2755900"/>
            <a:ext cx="2511425" cy="768350"/>
          </a:xfrm>
          <a:prstGeom prst="rect">
            <a:avLst/>
          </a:prstGeom>
          <a:noFill/>
          <a:ln w="9525">
            <a:noFill/>
          </a:ln>
        </p:spPr>
        <p:txBody>
          <a:bodyPr wrap="square">
            <a:spAutoFit/>
          </a:bodyPr>
          <a:lstStyle/>
          <a:p>
            <a:pPr algn="l"/>
            <a:r>
              <a:rPr lang="zh-CN" altLang="zh-CN" sz="4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职责分工</a:t>
            </a:r>
            <a:endParaRPr lang="zh-CN" altLang="zh-CN" sz="4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28" name="标题 1"/>
          <p:cNvSpPr>
            <a:spLocks noGrp="1"/>
          </p:cNvSpPr>
          <p:nvPr>
            <p:ph type="title"/>
          </p:nvPr>
        </p:nvSpPr>
        <p:spPr>
          <a:xfrm>
            <a:off x="177800" y="263525"/>
            <a:ext cx="11056938" cy="700088"/>
          </a:xfrm>
          <a:noFill/>
          <a:ln>
            <a:noFill/>
          </a:ln>
        </p:spPr>
        <p:txBody>
          <a:bodyPr/>
          <a:lstStyle/>
          <a:p>
            <a:pPr marL="0" indent="0" eaLnBrk="1" hangingPunct="1"/>
            <a:r>
              <a:rPr lang="zh-CN" altLang="en-US" dirty="0">
                <a:solidFill>
                  <a:srgbClr val="080808"/>
                </a:solidFill>
              </a:rPr>
              <a:t> 职责分工</a:t>
            </a:r>
            <a:endParaRPr lang="zh-CN" altLang="en-US" dirty="0">
              <a:solidFill>
                <a:srgbClr val="080808"/>
              </a:solidFill>
            </a:endParaRPr>
          </a:p>
        </p:txBody>
      </p:sp>
      <p:sp>
        <p:nvSpPr>
          <p:cNvPr id="25634" name="Line 34"/>
          <p:cNvSpPr/>
          <p:nvPr/>
        </p:nvSpPr>
        <p:spPr>
          <a:xfrm>
            <a:off x="0" y="892175"/>
            <a:ext cx="12188825" cy="0"/>
          </a:xfrm>
          <a:prstGeom prst="line">
            <a:avLst/>
          </a:prstGeom>
          <a:ln w="60325" cap="flat" cmpd="thinThick">
            <a:solidFill>
              <a:srgbClr val="003300"/>
            </a:solidFill>
            <a:prstDash val="solid"/>
            <a:miter/>
            <a:headEnd type="none" w="med" len="med"/>
            <a:tailEnd type="none" w="med" len="med"/>
          </a:ln>
        </p:spPr>
      </p:sp>
      <p:graphicFrame>
        <p:nvGraphicFramePr>
          <p:cNvPr id="6" name="表格 5"/>
          <p:cNvGraphicFramePr/>
          <p:nvPr>
            <p:custDataLst>
              <p:tags r:id="rId1"/>
            </p:custDataLst>
          </p:nvPr>
        </p:nvGraphicFramePr>
        <p:xfrm>
          <a:off x="367665" y="1604010"/>
          <a:ext cx="10676890" cy="4897120"/>
        </p:xfrm>
        <a:graphic>
          <a:graphicData uri="http://schemas.openxmlformats.org/drawingml/2006/table">
            <a:tbl>
              <a:tblPr firstRow="1" bandRow="1">
                <a:tableStyleId>{5C22544A-7EE6-4342-B048-85BDC9FD1C3A}</a:tableStyleId>
              </a:tblPr>
              <a:tblGrid>
                <a:gridCol w="3673475"/>
                <a:gridCol w="2899410"/>
                <a:gridCol w="4104005"/>
              </a:tblGrid>
              <a:tr h="3018155">
                <a:tc>
                  <a:txBody>
                    <a:bodyPr/>
                    <a:lstStyle/>
                    <a:p>
                      <a:pPr indent="0" fontAlgn="auto">
                        <a:lnSpc>
                          <a:spcPct val="150000"/>
                        </a:lnSpc>
                        <a:buNone/>
                      </a:pPr>
                      <a:r>
                        <a:rPr sz="1200" b="0">
                          <a:solidFill>
                            <a:srgbClr val="000000"/>
                          </a:solidFill>
                          <a:latin typeface="微软雅黑" panose="020B0503020204020204" pitchFamily="34" charset="-122"/>
                          <a:ea typeface="微软雅黑" panose="020B0503020204020204" pitchFamily="34" charset="-122"/>
                        </a:rPr>
                        <a:t>市农业农村局：建立健全市级创新险保险体系，积极开展宣传、指导、协调、推动等工作，做好本级保费补贴资金和工作经费的预算；开展及组织各区对本区域内承保机构特色保险工作进行考核，考核方案根据全省考核管理办法另文制定；指导推进农业保险承保理赔标准化、一体化发展，完善和明确农业保险各项服务范围、规范服务标准，保护投保农户、农业企业的合法利益。根据相关部门查处的虚增保险标的、虚假理赔、虚列费用、虚假退保、截留挪用赔款，以及其他骗取农业保险保费补贴资金的行为涉及的本级保费补贴资金进行追回。</a:t>
                      </a:r>
                      <a:endParaRPr sz="12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indent="0" fontAlgn="auto">
                        <a:lnSpc>
                          <a:spcPct val="150000"/>
                        </a:lnSpc>
                        <a:buNone/>
                      </a:pPr>
                      <a:r>
                        <a:rPr sz="1200" b="0">
                          <a:solidFill>
                            <a:srgbClr val="000000"/>
                          </a:solidFill>
                          <a:latin typeface="微软雅黑" panose="020B0503020204020204" pitchFamily="34" charset="-122"/>
                          <a:ea typeface="微软雅黑" panose="020B0503020204020204" pitchFamily="34" charset="-122"/>
                        </a:rPr>
                        <a:t>1、《农业保险条例（2016修订）》</a:t>
                      </a:r>
                      <a:endParaRPr sz="1200" b="0">
                        <a:solidFill>
                          <a:srgbClr val="000000"/>
                        </a:solidFill>
                        <a:latin typeface="微软雅黑" panose="020B0503020204020204" pitchFamily="34" charset="-122"/>
                        <a:ea typeface="微软雅黑" panose="020B0503020204020204" pitchFamily="34" charset="-122"/>
                      </a:endParaRPr>
                    </a:p>
                    <a:p>
                      <a:pPr indent="0" fontAlgn="auto">
                        <a:lnSpc>
                          <a:spcPct val="150000"/>
                        </a:lnSpc>
                        <a:buNone/>
                      </a:pPr>
                      <a:r>
                        <a:rPr sz="1200" b="0">
                          <a:solidFill>
                            <a:srgbClr val="000000"/>
                          </a:solidFill>
                          <a:latin typeface="微软雅黑" panose="020B0503020204020204" pitchFamily="34" charset="-122"/>
                          <a:ea typeface="微软雅黑" panose="020B0503020204020204" pitchFamily="34" charset="-122"/>
                        </a:rPr>
                        <a:t>2、《关于大力推动农业保险高质量发展的实施意见》（粤财金[2020]29号）</a:t>
                      </a:r>
                      <a:endParaRPr sz="12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indent="0" fontAlgn="auto">
                        <a:lnSpc>
                          <a:spcPct val="150000"/>
                        </a:lnSpc>
                        <a:buNone/>
                      </a:pPr>
                      <a:r>
                        <a:rPr sz="1200" b="0">
                          <a:solidFill>
                            <a:srgbClr val="000000"/>
                          </a:solidFill>
                          <a:latin typeface="微软雅黑" panose="020B0503020204020204" pitchFamily="34" charset="-122"/>
                          <a:ea typeface="微软雅黑" panose="020B0503020204020204" pitchFamily="34" charset="-122"/>
                        </a:rPr>
                        <a:t>1、禁止以下列方式或者其他任何方式骗取农业保险的保险费补贴：虚构或者虚增保险标的或者以同一保险标的进行多次投保；以虚假理赔、虚列费用、虚假退保或者截留、挪用保险金、挪用经营费用等方式冲销投保人应缴的保险费或者财政给予的保险费补贴；</a:t>
                      </a:r>
                      <a:endParaRPr sz="1200" b="0">
                        <a:solidFill>
                          <a:srgbClr val="000000"/>
                        </a:solidFill>
                        <a:latin typeface="微软雅黑" panose="020B0503020204020204" pitchFamily="34" charset="-122"/>
                        <a:ea typeface="微软雅黑" panose="020B0503020204020204" pitchFamily="34" charset="-122"/>
                      </a:endParaRPr>
                    </a:p>
                    <a:p>
                      <a:pPr indent="0" fontAlgn="auto">
                        <a:lnSpc>
                          <a:spcPct val="150000"/>
                        </a:lnSpc>
                        <a:buNone/>
                      </a:pPr>
                      <a:r>
                        <a:rPr sz="1200" b="0">
                          <a:solidFill>
                            <a:srgbClr val="000000"/>
                          </a:solidFill>
                          <a:latin typeface="微软雅黑" panose="020B0503020204020204" pitchFamily="34" charset="-122"/>
                          <a:ea typeface="微软雅黑" panose="020B0503020204020204" pitchFamily="34" charset="-122"/>
                        </a:rPr>
                        <a:t>2、建立保险机构常态化监督检查机制,严厉查处违法违规行为，加大对保险机构虚假承保、虚假理赔、大灾风险准备金安排不足等违法违规行为的处罚力度。</a:t>
                      </a:r>
                      <a:endParaRPr sz="1200" b="0">
                        <a:solidFill>
                          <a:srgbClr val="000000"/>
                        </a:solidFill>
                        <a:latin typeface="微软雅黑" panose="020B0503020204020204" pitchFamily="34" charset="-122"/>
                        <a:ea typeface="微软雅黑" panose="020B0503020204020204" pitchFamily="34" charset="-122"/>
                      </a:endParaRPr>
                    </a:p>
                    <a:p>
                      <a:pPr indent="0" algn="l" fontAlgn="auto">
                        <a:lnSpc>
                          <a:spcPct val="150000"/>
                        </a:lnSpc>
                        <a:buNone/>
                      </a:pPr>
                      <a:endParaRPr sz="12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768350">
                <a:tc>
                  <a:txBody>
                    <a:bodyPr/>
                    <a:lstStyle/>
                    <a:p>
                      <a:pPr indent="0" algn="ctr" fontAlgn="auto">
                        <a:lnSpc>
                          <a:spcPct val="150000"/>
                        </a:lnSpc>
                        <a:buNone/>
                      </a:pPr>
                      <a:r>
                        <a:rPr lang="en-US" altLang="zh-CN" sz="1200">
                          <a:solidFill>
                            <a:srgbClr val="000000"/>
                          </a:solidFill>
                          <a:latin typeface="微软雅黑" panose="020B0503020204020204" pitchFamily="34" charset="-122"/>
                          <a:ea typeface="微软雅黑" panose="020B0503020204020204" pitchFamily="34" charset="-122"/>
                          <a:sym typeface="+mn-ea"/>
                        </a:rPr>
                        <a:t>金融监督管理部门</a:t>
                      </a:r>
                      <a:r>
                        <a:rPr lang="zh-CN" altLang="en-US" sz="1200">
                          <a:solidFill>
                            <a:srgbClr val="000000"/>
                          </a:solidFill>
                          <a:latin typeface="微软雅黑" panose="020B0503020204020204" pitchFamily="34" charset="-122"/>
                          <a:ea typeface="微软雅黑" panose="020B0503020204020204" pitchFamily="34" charset="-122"/>
                          <a:sym typeface="+mn-ea"/>
                        </a:rPr>
                        <a:t>：加大对虚增保险标的、虚假理赔、虚列费用、虚假退保、截留挪用赔款，以及其他骗取农业保险保费补贴资金等违法违规行为的查处力度。</a:t>
                      </a:r>
                      <a:endParaRPr lang="zh-CN" altLang="en-US" sz="1200">
                        <a:solidFill>
                          <a:srgbClr val="000000"/>
                        </a:solidFill>
                        <a:latin typeface="微软雅黑" panose="020B0503020204020204" pitchFamily="34" charset="-122"/>
                        <a:ea typeface="微软雅黑" panose="020B0503020204020204" pitchFamily="34" charset="-122"/>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110615">
                <a:tc>
                  <a:txBody>
                    <a:bodyPr/>
                    <a:lstStyle/>
                    <a:p>
                      <a:pPr indent="0" algn="l" fontAlgn="auto">
                        <a:lnSpc>
                          <a:spcPct val="150000"/>
                        </a:lnSpc>
                        <a:buNone/>
                      </a:pPr>
                      <a:r>
                        <a:rPr lang="zh-CN" sz="1200">
                          <a:solidFill>
                            <a:srgbClr val="000000"/>
                          </a:solidFill>
                          <a:latin typeface="微软雅黑" panose="020B0503020204020204" pitchFamily="34" charset="-122"/>
                          <a:ea typeface="微软雅黑" panose="020B0503020204020204" pitchFamily="34" charset="-122"/>
                          <a:sym typeface="+mn-ea"/>
                        </a:rPr>
                        <a:t>市气象部门：负责“农业保险+气象”平台及服务的开发建设，赋能农业产业高质量发展。</a:t>
                      </a:r>
                      <a:endParaRPr lang="zh-CN" sz="1200">
                        <a:solidFill>
                          <a:srgbClr val="000000"/>
                        </a:solidFill>
                        <a:latin typeface="微软雅黑" panose="020B0503020204020204" pitchFamily="34" charset="-122"/>
                        <a:ea typeface="微软雅黑" panose="020B0503020204020204" pitchFamily="34" charset="-122"/>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zh-CN" altLang="en-US" sz="1200" b="0">
                          <a:solidFill>
                            <a:srgbClr val="000000"/>
                          </a:solidFill>
                          <a:latin typeface="微软雅黑" panose="020B0503020204020204" pitchFamily="34" charset="-122"/>
                          <a:ea typeface="微软雅黑" panose="020B0503020204020204" pitchFamily="34" charset="-122"/>
                        </a:rPr>
                        <a:t>中国气象局印发《全国气象发展“十四五”规划》</a:t>
                      </a:r>
                      <a:endParaRPr lang="zh-CN" altLang="en-US" sz="12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l" fontAlgn="auto">
                        <a:lnSpc>
                          <a:spcPct val="150000"/>
                        </a:lnSpc>
                        <a:buClrTx/>
                        <a:buSzTx/>
                        <a:buFontTx/>
                        <a:buNone/>
                      </a:pPr>
                      <a:r>
                        <a:rPr sz="1200" b="0">
                          <a:solidFill>
                            <a:srgbClr val="000000"/>
                          </a:solidFill>
                          <a:latin typeface="微软雅黑" panose="020B0503020204020204" pitchFamily="34" charset="-122"/>
                          <a:ea typeface="微软雅黑" panose="020B0503020204020204" pitchFamily="34" charset="-122"/>
                        </a:rPr>
                        <a:t>“建设金融、保险、农产品期货气象服务系统，开展台风、干旱、洪涝等巨灾保险气象服务，加强政策性农业保险和商业保险气象服务，发展天气指数保险、天气衍生品和气候投融资新产品，健全气象金融保险标准”。</a:t>
                      </a:r>
                      <a:endParaRPr sz="12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5" name="圆角矩形 31"/>
          <p:cNvSpPr/>
          <p:nvPr/>
        </p:nvSpPr>
        <p:spPr>
          <a:xfrm>
            <a:off x="4579620" y="1065530"/>
            <a:ext cx="1841500" cy="436880"/>
          </a:xfrm>
          <a:prstGeom prst="roundRect">
            <a:avLst>
              <a:gd name="adj" fmla="val 16667"/>
            </a:avLst>
          </a:prstGeom>
          <a:solidFill>
            <a:schemeClr val="accent1">
              <a:alpha val="65000"/>
            </a:schemeClr>
          </a:solidFill>
          <a:ln w="6350">
            <a:noFill/>
          </a:ln>
        </p:spPr>
        <p:txBody>
          <a:bodyPr lIns="90170" tIns="46990" rIns="90170" bIns="46990" anchor="ctr" anchorCtr="0"/>
          <a:lstStyle/>
          <a:p>
            <a:pPr algn="ct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省文件精神</a:t>
            </a:r>
            <a:endPar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Line 34"/>
          <p:cNvSpPr/>
          <p:nvPr/>
        </p:nvSpPr>
        <p:spPr>
          <a:xfrm>
            <a:off x="0" y="897255"/>
            <a:ext cx="12188825" cy="0"/>
          </a:xfrm>
          <a:prstGeom prst="line">
            <a:avLst/>
          </a:prstGeom>
          <a:ln w="60325" cap="flat" cmpd="thinThick">
            <a:solidFill>
              <a:srgbClr val="003300"/>
            </a:solidFill>
            <a:prstDash val="solid"/>
            <a:miter/>
            <a:headEnd type="none" w="med" len="med"/>
            <a:tailEnd type="none" w="med" len="med"/>
          </a:ln>
        </p:spPr>
      </p:sp>
      <p:sp>
        <p:nvSpPr>
          <p:cNvPr id="8" name="圆角矩形 31"/>
          <p:cNvSpPr/>
          <p:nvPr/>
        </p:nvSpPr>
        <p:spPr>
          <a:xfrm>
            <a:off x="8288020" y="1076325"/>
            <a:ext cx="2070735" cy="426085"/>
          </a:xfrm>
          <a:prstGeom prst="roundRect">
            <a:avLst>
              <a:gd name="adj" fmla="val 16667"/>
            </a:avLst>
          </a:prstGeom>
          <a:noFill/>
          <a:ln w="6350">
            <a:solidFill>
              <a:schemeClr val="accent1"/>
            </a:solidFill>
          </a:ln>
        </p:spPr>
        <p:txBody>
          <a:bodyPr lIns="90170" tIns="46990" rIns="90170" bIns="46990" anchor="ctr" anchorCtr="0"/>
          <a:lstStyle/>
          <a:p>
            <a:pPr algn="ctr"/>
            <a:r>
              <a:rPr lang="zh-CN" altLang="en-US" sz="1800" b="1" dirty="0">
                <a:solidFill>
                  <a:srgbClr val="339966"/>
                </a:solidFill>
                <a:latin typeface="微软雅黑" panose="020B0503020204020204" pitchFamily="34" charset="-122"/>
                <a:ea typeface="微软雅黑" panose="020B0503020204020204" pitchFamily="34" charset="-122"/>
                <a:sym typeface="微软雅黑" panose="020B0503020204020204" pitchFamily="34" charset="-122"/>
              </a:rPr>
              <a:t>主要依据及</a:t>
            </a:r>
            <a:r>
              <a:rPr lang="zh-CN" altLang="en-US" sz="1800" b="1" dirty="0">
                <a:solidFill>
                  <a:srgbClr val="339966"/>
                </a:solidFill>
                <a:latin typeface="微软雅黑" panose="020B0503020204020204" pitchFamily="34" charset="-122"/>
                <a:ea typeface="微软雅黑" panose="020B0503020204020204" pitchFamily="34" charset="-122"/>
                <a:sym typeface="微软雅黑" panose="020B0503020204020204" pitchFamily="34" charset="-122"/>
              </a:rPr>
              <a:t>理由</a:t>
            </a:r>
            <a:endParaRPr lang="zh-CN" altLang="en-US" sz="1800" b="1" dirty="0">
              <a:solidFill>
                <a:srgbClr val="33996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26" name="圆角矩形 30"/>
          <p:cNvSpPr/>
          <p:nvPr/>
        </p:nvSpPr>
        <p:spPr>
          <a:xfrm>
            <a:off x="1264920" y="1075690"/>
            <a:ext cx="1714500" cy="436880"/>
          </a:xfrm>
          <a:prstGeom prst="roundRect">
            <a:avLst>
              <a:gd name="adj" fmla="val 16667"/>
            </a:avLst>
          </a:prstGeom>
          <a:solidFill>
            <a:schemeClr val="accent1">
              <a:alpha val="75000"/>
            </a:schemeClr>
          </a:solidFill>
          <a:ln w="6350" cap="flat" cmpd="sng">
            <a:solidFill>
              <a:schemeClr val="accent1"/>
            </a:solidFill>
            <a:prstDash val="solid"/>
            <a:headEnd type="none" w="med" len="med"/>
            <a:tailEnd type="none" w="med" len="med"/>
          </a:ln>
        </p:spPr>
        <p:txBody>
          <a:bodyPr lIns="90170" tIns="46990" rIns="90170" bIns="46990" anchor="ctr" anchorCtr="0"/>
          <a:lstStyle/>
          <a:p>
            <a:pPr algn="ct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主要内容变化</a:t>
            </a: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a:t>
            </a:r>
            <a:endPar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梯形 1"/>
          <p:cNvSpPr/>
          <p:nvPr/>
        </p:nvSpPr>
        <p:spPr>
          <a:xfrm rot="-5400000" flipV="1">
            <a:off x="7442200" y="-466725"/>
            <a:ext cx="2290763" cy="7194550"/>
          </a:xfrm>
          <a:custGeom>
            <a:avLst/>
            <a:gdLst>
              <a:gd name="txL" fmla="*/ 3629 w 21600"/>
              <a:gd name="txT" fmla="*/ 3629 h 21600"/>
              <a:gd name="txR" fmla="*/ 17971 w 21600"/>
              <a:gd name="txB" fmla="*/ 17971 h 21600"/>
            </a:gdLst>
            <a:ahLst/>
            <a:cxnLst>
              <a:cxn ang="0">
                <a:pos x="2096791" y="3597275"/>
              </a:cxn>
              <a:cxn ang="0">
                <a:pos x="1145382" y="7194550"/>
              </a:cxn>
              <a:cxn ang="0">
                <a:pos x="193972" y="3597275"/>
              </a:cxn>
              <a:cxn ang="0">
                <a:pos x="1145382" y="0"/>
              </a:cxn>
            </a:cxnLst>
            <a:rect l="txL" t="txT" r="txR" b="txB"/>
            <a:pathLst>
              <a:path w="21600" h="21600">
                <a:moveTo>
                  <a:pt x="0" y="0"/>
                </a:moveTo>
                <a:lnTo>
                  <a:pt x="3657" y="21600"/>
                </a:lnTo>
                <a:lnTo>
                  <a:pt x="17943" y="21600"/>
                </a:lnTo>
                <a:lnTo>
                  <a:pt x="21600" y="0"/>
                </a:lnTo>
                <a:close/>
              </a:path>
            </a:pathLst>
          </a:custGeom>
          <a:solidFill>
            <a:schemeClr val="accent1">
              <a:alpha val="100000"/>
            </a:schemeClr>
          </a:solidFill>
          <a:ln w="9525">
            <a:noFill/>
          </a:ln>
        </p:spPr>
        <p:txBody>
          <a:bodyPr/>
          <a:lstStyle/>
          <a:p>
            <a:endParaRPr lang="zh-CN" altLang="en-US"/>
          </a:p>
        </p:txBody>
      </p:sp>
      <p:sp>
        <p:nvSpPr>
          <p:cNvPr id="3075" name="梯形 2"/>
          <p:cNvSpPr/>
          <p:nvPr/>
        </p:nvSpPr>
        <p:spPr>
          <a:xfrm rot="5400000" flipV="1">
            <a:off x="1336675" y="641350"/>
            <a:ext cx="2343150" cy="4997450"/>
          </a:xfrm>
          <a:custGeom>
            <a:avLst/>
            <a:gdLst>
              <a:gd name="txL" fmla="*/ 3729 w 21600"/>
              <a:gd name="txT" fmla="*/ 3729 h 21600"/>
              <a:gd name="txR" fmla="*/ 17871 w 21600"/>
              <a:gd name="txB" fmla="*/ 17871 h 21600"/>
            </a:gdLst>
            <a:ahLst/>
            <a:cxnLst>
              <a:cxn ang="0">
                <a:pos x="2133894" y="2498725"/>
              </a:cxn>
              <a:cxn ang="0">
                <a:pos x="1171575" y="4997450"/>
              </a:cxn>
              <a:cxn ang="0">
                <a:pos x="209256" y="2498725"/>
              </a:cxn>
              <a:cxn ang="0">
                <a:pos x="1171575" y="0"/>
              </a:cxn>
            </a:cxnLst>
            <a:rect l="txL" t="txT" r="txR" b="txB"/>
            <a:pathLst>
              <a:path w="21600" h="21600">
                <a:moveTo>
                  <a:pt x="0" y="0"/>
                </a:moveTo>
                <a:lnTo>
                  <a:pt x="3858" y="21600"/>
                </a:lnTo>
                <a:lnTo>
                  <a:pt x="17742" y="21600"/>
                </a:lnTo>
                <a:lnTo>
                  <a:pt x="21600" y="0"/>
                </a:lnTo>
                <a:close/>
              </a:path>
            </a:pathLst>
          </a:custGeom>
          <a:solidFill>
            <a:srgbClr val="C0C0C0">
              <a:alpha val="56078"/>
            </a:srgbClr>
          </a:solidFill>
          <a:ln w="9525">
            <a:noFill/>
          </a:ln>
        </p:spPr>
        <p:txBody>
          <a:bodyPr/>
          <a:lstStyle/>
          <a:p>
            <a:endParaRPr lang="zh-CN" altLang="en-US"/>
          </a:p>
        </p:txBody>
      </p:sp>
      <p:sp>
        <p:nvSpPr>
          <p:cNvPr id="7172" name="文本框 2"/>
          <p:cNvSpPr/>
          <p:nvPr/>
        </p:nvSpPr>
        <p:spPr>
          <a:xfrm>
            <a:off x="1305560" y="2716530"/>
            <a:ext cx="2631440" cy="768350"/>
          </a:xfrm>
          <a:prstGeom prst="rect">
            <a:avLst/>
          </a:prstGeom>
          <a:noFill/>
          <a:ln w="9525">
            <a:noFill/>
          </a:ln>
        </p:spPr>
        <p:txBody>
          <a:bodyPr wrap="square">
            <a:spAutoFit/>
          </a:bodyPr>
          <a:lstStyle/>
          <a:p>
            <a:r>
              <a:rPr lang="zh-CN" altLang="en-US" sz="4400" b="1" dirty="0">
                <a:solidFill>
                  <a:srgbClr val="080808"/>
                </a:solidFill>
                <a:latin typeface="Arial" panose="020B0604020202020204" pitchFamily="34" charset="0"/>
                <a:ea typeface="微软雅黑" panose="020B0503020204020204" pitchFamily="34" charset="-122"/>
                <a:sym typeface="Arial" panose="020B0604020202020204" pitchFamily="34" charset="0"/>
              </a:rPr>
              <a:t>第十部分</a:t>
            </a:r>
            <a:endParaRPr lang="zh-CN" altLang="en-US" sz="4400" b="1" dirty="0">
              <a:solidFill>
                <a:srgbClr val="080808"/>
              </a:solidFill>
              <a:latin typeface="Arial" panose="020B0604020202020204" pitchFamily="34" charset="0"/>
              <a:ea typeface="微软雅黑" panose="020B0503020204020204" pitchFamily="34" charset="-122"/>
              <a:sym typeface="Arial" panose="020B0604020202020204" pitchFamily="34" charset="0"/>
            </a:endParaRPr>
          </a:p>
        </p:txBody>
      </p:sp>
      <p:sp>
        <p:nvSpPr>
          <p:cNvPr id="7173" name="矩形 3"/>
          <p:cNvSpPr/>
          <p:nvPr/>
        </p:nvSpPr>
        <p:spPr>
          <a:xfrm>
            <a:off x="7849870" y="2787015"/>
            <a:ext cx="1475740" cy="768350"/>
          </a:xfrm>
          <a:prstGeom prst="rect">
            <a:avLst/>
          </a:prstGeom>
          <a:noFill/>
          <a:ln w="9525">
            <a:noFill/>
          </a:ln>
        </p:spPr>
        <p:txBody>
          <a:bodyPr wrap="square">
            <a:spAutoFit/>
          </a:bodyPr>
          <a:lstStyle/>
          <a:p>
            <a:pPr algn="l"/>
            <a:r>
              <a:rPr lang="zh-CN" altLang="zh-CN" sz="4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附则</a:t>
            </a:r>
            <a:endParaRPr lang="zh-CN" altLang="zh-CN" sz="4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28" name="标题 1"/>
          <p:cNvSpPr>
            <a:spLocks noGrp="1"/>
          </p:cNvSpPr>
          <p:nvPr>
            <p:ph type="title"/>
          </p:nvPr>
        </p:nvSpPr>
        <p:spPr>
          <a:xfrm>
            <a:off x="177800" y="263525"/>
            <a:ext cx="11056938" cy="700088"/>
          </a:xfrm>
          <a:noFill/>
          <a:ln>
            <a:noFill/>
          </a:ln>
        </p:spPr>
        <p:txBody>
          <a:bodyPr/>
          <a:lstStyle/>
          <a:p>
            <a:pPr marL="0" indent="0" eaLnBrk="1" hangingPunct="1"/>
            <a:r>
              <a:rPr lang="zh-CN" altLang="zh-CN" dirty="0">
                <a:solidFill>
                  <a:schemeClr val="tx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附则</a:t>
            </a:r>
            <a:endParaRPr lang="zh-CN" altLang="zh-CN" dirty="0">
              <a:solidFill>
                <a:schemeClr val="tx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34" name="Line 34"/>
          <p:cNvSpPr/>
          <p:nvPr/>
        </p:nvSpPr>
        <p:spPr>
          <a:xfrm>
            <a:off x="0" y="892175"/>
            <a:ext cx="12188825" cy="0"/>
          </a:xfrm>
          <a:prstGeom prst="line">
            <a:avLst/>
          </a:prstGeom>
          <a:ln w="60325" cap="flat" cmpd="thinThick">
            <a:solidFill>
              <a:srgbClr val="003300"/>
            </a:solidFill>
            <a:prstDash val="solid"/>
            <a:miter/>
            <a:headEnd type="none" w="med" len="med"/>
            <a:tailEnd type="none" w="med" len="med"/>
          </a:ln>
        </p:spPr>
      </p:sp>
      <p:graphicFrame>
        <p:nvGraphicFramePr>
          <p:cNvPr id="6" name="表格 5"/>
          <p:cNvGraphicFramePr/>
          <p:nvPr>
            <p:custDataLst>
              <p:tags r:id="rId1"/>
            </p:custDataLst>
          </p:nvPr>
        </p:nvGraphicFramePr>
        <p:xfrm>
          <a:off x="985520" y="2189480"/>
          <a:ext cx="9500870" cy="1517650"/>
        </p:xfrm>
        <a:graphic>
          <a:graphicData uri="http://schemas.openxmlformats.org/drawingml/2006/table">
            <a:tbl>
              <a:tblPr firstRow="1" bandRow="1">
                <a:tableStyleId>{5C22544A-7EE6-4342-B048-85BDC9FD1C3A}</a:tableStyleId>
              </a:tblPr>
              <a:tblGrid>
                <a:gridCol w="3519805"/>
                <a:gridCol w="2900680"/>
                <a:gridCol w="3080385"/>
              </a:tblGrid>
              <a:tr h="1517650">
                <a:tc>
                  <a:txBody>
                    <a:bodyPr/>
                    <a:lstStyle/>
                    <a:p>
                      <a:pPr indent="0" fontAlgn="auto">
                        <a:lnSpc>
                          <a:spcPct val="150000"/>
                        </a:lnSpc>
                        <a:buNone/>
                      </a:pPr>
                      <a:r>
                        <a:rPr lang="zh-CN" altLang="en-US" sz="1400" b="0" dirty="0" smtClean="0">
                          <a:solidFill>
                            <a:srgbClr val="000000"/>
                          </a:solidFill>
                          <a:latin typeface="微软雅黑" panose="020B0503020204020204" pitchFamily="34" charset="-122"/>
                          <a:ea typeface="微软雅黑" panose="020B0503020204020204" pitchFamily="34" charset="-122"/>
                        </a:rPr>
                        <a:t>为做好承保工作衔接，本方案自</a:t>
                      </a:r>
                      <a:r>
                        <a:rPr lang="en-US" altLang="zh-CN" sz="1400" b="0" dirty="0" smtClean="0">
                          <a:solidFill>
                            <a:srgbClr val="000000"/>
                          </a:solidFill>
                          <a:latin typeface="微软雅黑" panose="020B0503020204020204" pitchFamily="34" charset="-122"/>
                          <a:ea typeface="微软雅黑" panose="020B0503020204020204" pitchFamily="34" charset="-122"/>
                        </a:rPr>
                        <a:t>2024</a:t>
                      </a:r>
                      <a:r>
                        <a:rPr lang="zh-CN" altLang="en-US" sz="1400" b="0" dirty="0" smtClean="0">
                          <a:solidFill>
                            <a:srgbClr val="000000"/>
                          </a:solidFill>
                          <a:latin typeface="微软雅黑" panose="020B0503020204020204" pitchFamily="34" charset="-122"/>
                          <a:ea typeface="微软雅黑" panose="020B0503020204020204" pitchFamily="34" charset="-122"/>
                        </a:rPr>
                        <a:t>年</a:t>
                      </a:r>
                      <a:r>
                        <a:rPr lang="en-US" altLang="zh-CN" sz="1400" b="0" dirty="0" smtClean="0">
                          <a:solidFill>
                            <a:srgbClr val="000000"/>
                          </a:solidFill>
                          <a:latin typeface="微软雅黑" panose="020B0503020204020204" pitchFamily="34" charset="-122"/>
                          <a:ea typeface="微软雅黑" panose="020B0503020204020204" pitchFamily="34" charset="-122"/>
                        </a:rPr>
                        <a:t>xx</a:t>
                      </a:r>
                      <a:r>
                        <a:rPr lang="zh-CN" altLang="en-US" sz="1400" b="0" dirty="0" smtClean="0">
                          <a:solidFill>
                            <a:srgbClr val="000000"/>
                          </a:solidFill>
                          <a:latin typeface="微软雅黑" panose="020B0503020204020204" pitchFamily="34" charset="-122"/>
                          <a:ea typeface="微软雅黑" panose="020B0503020204020204" pitchFamily="34" charset="-122"/>
                        </a:rPr>
                        <a:t>月</a:t>
                      </a:r>
                      <a:r>
                        <a:rPr lang="en-US" altLang="zh-CN" sz="1400" b="0" dirty="0" smtClean="0">
                          <a:solidFill>
                            <a:srgbClr val="000000"/>
                          </a:solidFill>
                          <a:latin typeface="微软雅黑" panose="020B0503020204020204" pitchFamily="34" charset="-122"/>
                          <a:ea typeface="微软雅黑" panose="020B0503020204020204" pitchFamily="34" charset="-122"/>
                        </a:rPr>
                        <a:t>xx</a:t>
                      </a:r>
                      <a:r>
                        <a:rPr lang="zh-CN" altLang="en-US" sz="1400" b="0" dirty="0" smtClean="0">
                          <a:solidFill>
                            <a:srgbClr val="000000"/>
                          </a:solidFill>
                          <a:latin typeface="微软雅黑" panose="020B0503020204020204" pitchFamily="34" charset="-122"/>
                          <a:ea typeface="微软雅黑" panose="020B0503020204020204" pitchFamily="34" charset="-122"/>
                        </a:rPr>
                        <a:t>日起实施，至</a:t>
                      </a:r>
                      <a:r>
                        <a:rPr lang="en-US" altLang="zh-CN" sz="1400" b="0" dirty="0" smtClean="0">
                          <a:solidFill>
                            <a:srgbClr val="000000"/>
                          </a:solidFill>
                          <a:latin typeface="微软雅黑" panose="020B0503020204020204" pitchFamily="34" charset="-122"/>
                          <a:ea typeface="微软雅黑" panose="020B0503020204020204" pitchFamily="34" charset="-122"/>
                        </a:rPr>
                        <a:t>2026</a:t>
                      </a:r>
                      <a:r>
                        <a:rPr lang="zh-CN" altLang="en-US" sz="1400" b="0" dirty="0" smtClean="0">
                          <a:solidFill>
                            <a:srgbClr val="000000"/>
                          </a:solidFill>
                          <a:latin typeface="微软雅黑" panose="020B0503020204020204" pitchFamily="34" charset="-122"/>
                          <a:ea typeface="微软雅黑" panose="020B0503020204020204" pitchFamily="34" charset="-122"/>
                        </a:rPr>
                        <a:t>年</a:t>
                      </a:r>
                      <a:r>
                        <a:rPr lang="en-US" altLang="zh-CN" sz="1400" b="0" dirty="0" smtClean="0">
                          <a:solidFill>
                            <a:srgbClr val="000000"/>
                          </a:solidFill>
                          <a:latin typeface="微软雅黑" panose="020B0503020204020204" pitchFamily="34" charset="-122"/>
                          <a:ea typeface="微软雅黑" panose="020B0503020204020204" pitchFamily="34" charset="-122"/>
                        </a:rPr>
                        <a:t>12</a:t>
                      </a:r>
                      <a:r>
                        <a:rPr lang="zh-CN" altLang="en-US" sz="1400" b="0" dirty="0" smtClean="0">
                          <a:solidFill>
                            <a:srgbClr val="000000"/>
                          </a:solidFill>
                          <a:latin typeface="微软雅黑" panose="020B0503020204020204" pitchFamily="34" charset="-122"/>
                          <a:ea typeface="微软雅黑" panose="020B0503020204020204" pitchFamily="34" charset="-122"/>
                        </a:rPr>
                        <a:t>月</a:t>
                      </a:r>
                      <a:r>
                        <a:rPr lang="en-US" altLang="zh-CN" sz="1400" b="0" dirty="0" smtClean="0">
                          <a:solidFill>
                            <a:srgbClr val="000000"/>
                          </a:solidFill>
                          <a:latin typeface="微软雅黑" panose="020B0503020204020204" pitchFamily="34" charset="-122"/>
                          <a:ea typeface="微软雅黑" panose="020B0503020204020204" pitchFamily="34" charset="-122"/>
                        </a:rPr>
                        <a:t>31</a:t>
                      </a:r>
                      <a:r>
                        <a:rPr lang="zh-CN" altLang="en-US" sz="1400" b="0" dirty="0" smtClean="0">
                          <a:solidFill>
                            <a:srgbClr val="000000"/>
                          </a:solidFill>
                          <a:latin typeface="微软雅黑" panose="020B0503020204020204" pitchFamily="34" charset="-122"/>
                          <a:ea typeface="微软雅黑" panose="020B0503020204020204" pitchFamily="34" charset="-122"/>
                        </a:rPr>
                        <a:t>日止。</a:t>
                      </a:r>
                      <a:endParaRPr sz="1400" b="0" dirty="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50000"/>
                        </a:lnSpc>
                        <a:buNone/>
                      </a:pPr>
                      <a:r>
                        <a:rPr lang="zh-CN" altLang="en-US" sz="1400" b="0">
                          <a:solidFill>
                            <a:srgbClr val="000000"/>
                          </a:solidFill>
                          <a:latin typeface="微软雅黑" panose="020B0503020204020204" pitchFamily="34" charset="-122"/>
                          <a:ea typeface="微软雅黑" panose="020B0503020204020204" pitchFamily="34" charset="-122"/>
                        </a:rPr>
                        <a:t>《关于大力推动农业保险高质量发展的实施意见》（粤财金[2020]29号）</a:t>
                      </a:r>
                      <a:endParaRPr lang="zh-CN" altLang="en-US" sz="14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50000"/>
                        </a:lnSpc>
                        <a:buNone/>
                      </a:pPr>
                      <a:r>
                        <a:rPr lang="zh-CN" altLang="en-US" sz="1400" b="0" dirty="0" smtClean="0">
                          <a:solidFill>
                            <a:srgbClr val="000000"/>
                          </a:solidFill>
                          <a:latin typeface="微软雅黑" panose="020B0503020204020204" pitchFamily="34" charset="-122"/>
                          <a:ea typeface="微软雅黑" panose="020B0503020204020204" pitchFamily="34" charset="-122"/>
                        </a:rPr>
                        <a:t>自批复之日起实施。</a:t>
                      </a:r>
                      <a:endParaRPr lang="zh-CN" altLang="en-US" sz="1400" b="0" dirty="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5" name="圆角矩形 31"/>
          <p:cNvSpPr/>
          <p:nvPr/>
        </p:nvSpPr>
        <p:spPr>
          <a:xfrm>
            <a:off x="5063490" y="1503045"/>
            <a:ext cx="1841500" cy="436880"/>
          </a:xfrm>
          <a:prstGeom prst="roundRect">
            <a:avLst>
              <a:gd name="adj" fmla="val 16667"/>
            </a:avLst>
          </a:prstGeom>
          <a:solidFill>
            <a:schemeClr val="accent1">
              <a:alpha val="65000"/>
            </a:schemeClr>
          </a:solidFill>
          <a:ln w="6350">
            <a:noFill/>
          </a:ln>
        </p:spPr>
        <p:txBody>
          <a:bodyPr lIns="90170" tIns="46990" rIns="90170" bIns="46990" anchor="ctr" anchorCtr="0"/>
          <a:lstStyle/>
          <a:p>
            <a:pPr algn="ct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省文件精神</a:t>
            </a:r>
            <a:endPar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Line 34"/>
          <p:cNvSpPr/>
          <p:nvPr/>
        </p:nvSpPr>
        <p:spPr>
          <a:xfrm>
            <a:off x="0" y="897255"/>
            <a:ext cx="12188825" cy="0"/>
          </a:xfrm>
          <a:prstGeom prst="line">
            <a:avLst/>
          </a:prstGeom>
          <a:ln w="60325" cap="flat" cmpd="thinThick">
            <a:solidFill>
              <a:srgbClr val="003300"/>
            </a:solidFill>
            <a:prstDash val="solid"/>
            <a:miter/>
            <a:headEnd type="none" w="med" len="med"/>
            <a:tailEnd type="none" w="med" len="med"/>
          </a:ln>
        </p:spPr>
      </p:sp>
      <p:sp>
        <p:nvSpPr>
          <p:cNvPr id="14" name="圆角矩形 31"/>
          <p:cNvSpPr/>
          <p:nvPr/>
        </p:nvSpPr>
        <p:spPr>
          <a:xfrm>
            <a:off x="8056245" y="1513840"/>
            <a:ext cx="2070735" cy="426085"/>
          </a:xfrm>
          <a:prstGeom prst="roundRect">
            <a:avLst>
              <a:gd name="adj" fmla="val 16667"/>
            </a:avLst>
          </a:prstGeom>
          <a:noFill/>
          <a:ln w="6350">
            <a:solidFill>
              <a:schemeClr val="accent1"/>
            </a:solidFill>
          </a:ln>
        </p:spPr>
        <p:txBody>
          <a:bodyPr lIns="90170" tIns="46990" rIns="90170" bIns="46990" anchor="ctr" anchorCtr="0"/>
          <a:p>
            <a:pPr algn="ctr"/>
            <a:r>
              <a:rPr lang="zh-CN" altLang="en-US" sz="1800" b="1" dirty="0">
                <a:solidFill>
                  <a:srgbClr val="339966"/>
                </a:solidFill>
                <a:latin typeface="微软雅黑" panose="020B0503020204020204" pitchFamily="34" charset="-122"/>
                <a:ea typeface="微软雅黑" panose="020B0503020204020204" pitchFamily="34" charset="-122"/>
                <a:sym typeface="微软雅黑" panose="020B0503020204020204" pitchFamily="34" charset="-122"/>
              </a:rPr>
              <a:t>主要依据及</a:t>
            </a:r>
            <a:r>
              <a:rPr lang="zh-CN" altLang="en-US" sz="1800" b="1" dirty="0">
                <a:solidFill>
                  <a:srgbClr val="339966"/>
                </a:solidFill>
                <a:latin typeface="微软雅黑" panose="020B0503020204020204" pitchFamily="34" charset="-122"/>
                <a:ea typeface="微软雅黑" panose="020B0503020204020204" pitchFamily="34" charset="-122"/>
                <a:sym typeface="微软雅黑" panose="020B0503020204020204" pitchFamily="34" charset="-122"/>
              </a:rPr>
              <a:t>理由</a:t>
            </a:r>
            <a:endParaRPr lang="zh-CN" altLang="en-US" sz="1800" b="1" dirty="0">
              <a:solidFill>
                <a:srgbClr val="33996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26" name="圆角矩形 30"/>
          <p:cNvSpPr/>
          <p:nvPr/>
        </p:nvSpPr>
        <p:spPr>
          <a:xfrm>
            <a:off x="1368425" y="1503045"/>
            <a:ext cx="1714500" cy="436880"/>
          </a:xfrm>
          <a:prstGeom prst="roundRect">
            <a:avLst>
              <a:gd name="adj" fmla="val 16667"/>
            </a:avLst>
          </a:prstGeom>
          <a:solidFill>
            <a:schemeClr val="accent1">
              <a:alpha val="75000"/>
            </a:schemeClr>
          </a:solidFill>
          <a:ln w="6350" cap="flat" cmpd="sng">
            <a:solidFill>
              <a:schemeClr val="accent1"/>
            </a:solidFill>
            <a:prstDash val="solid"/>
            <a:headEnd type="none" w="med" len="med"/>
            <a:tailEnd type="none" w="med" len="med"/>
          </a:ln>
        </p:spPr>
        <p:txBody>
          <a:bodyPr lIns="90170" tIns="46990" rIns="90170" bIns="46990" anchor="ctr" anchorCtr="0"/>
          <a:lstStyle/>
          <a:p>
            <a:pPr algn="ct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主要内容变化</a:t>
            </a: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a:t>
            </a:r>
            <a:endPar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梯形 1"/>
          <p:cNvSpPr/>
          <p:nvPr/>
        </p:nvSpPr>
        <p:spPr>
          <a:xfrm rot="-5400000" flipV="1">
            <a:off x="7442200" y="-466725"/>
            <a:ext cx="2290763" cy="7194550"/>
          </a:xfrm>
          <a:custGeom>
            <a:avLst/>
            <a:gdLst>
              <a:gd name="txL" fmla="*/ 3629 w 21600"/>
              <a:gd name="txT" fmla="*/ 3629 h 21600"/>
              <a:gd name="txR" fmla="*/ 17971 w 21600"/>
              <a:gd name="txB" fmla="*/ 17971 h 21600"/>
            </a:gdLst>
            <a:ahLst/>
            <a:cxnLst>
              <a:cxn ang="0">
                <a:pos x="2096791" y="3597275"/>
              </a:cxn>
              <a:cxn ang="0">
                <a:pos x="1145382" y="7194550"/>
              </a:cxn>
              <a:cxn ang="0">
                <a:pos x="193972" y="3597275"/>
              </a:cxn>
              <a:cxn ang="0">
                <a:pos x="1145382" y="0"/>
              </a:cxn>
            </a:cxnLst>
            <a:rect l="txL" t="txT" r="txR" b="txB"/>
            <a:pathLst>
              <a:path w="21600" h="21600">
                <a:moveTo>
                  <a:pt x="0" y="0"/>
                </a:moveTo>
                <a:lnTo>
                  <a:pt x="3657" y="21600"/>
                </a:lnTo>
                <a:lnTo>
                  <a:pt x="17943" y="21600"/>
                </a:lnTo>
                <a:lnTo>
                  <a:pt x="21600" y="0"/>
                </a:lnTo>
                <a:close/>
              </a:path>
            </a:pathLst>
          </a:custGeom>
          <a:solidFill>
            <a:schemeClr val="accent1">
              <a:alpha val="100000"/>
            </a:schemeClr>
          </a:solidFill>
          <a:ln w="9525">
            <a:noFill/>
          </a:ln>
        </p:spPr>
        <p:txBody>
          <a:bodyPr/>
          <a:lstStyle/>
          <a:p>
            <a:endParaRPr lang="zh-CN" altLang="en-US"/>
          </a:p>
        </p:txBody>
      </p:sp>
      <p:sp>
        <p:nvSpPr>
          <p:cNvPr id="3075" name="梯形 2"/>
          <p:cNvSpPr/>
          <p:nvPr/>
        </p:nvSpPr>
        <p:spPr>
          <a:xfrm rot="5400000" flipV="1">
            <a:off x="1336675" y="641350"/>
            <a:ext cx="2343150" cy="4997450"/>
          </a:xfrm>
          <a:custGeom>
            <a:avLst/>
            <a:gdLst>
              <a:gd name="txL" fmla="*/ 3729 w 21600"/>
              <a:gd name="txT" fmla="*/ 3729 h 21600"/>
              <a:gd name="txR" fmla="*/ 17871 w 21600"/>
              <a:gd name="txB" fmla="*/ 17871 h 21600"/>
            </a:gdLst>
            <a:ahLst/>
            <a:cxnLst>
              <a:cxn ang="0">
                <a:pos x="2133894" y="2498725"/>
              </a:cxn>
              <a:cxn ang="0">
                <a:pos x="1171575" y="4997450"/>
              </a:cxn>
              <a:cxn ang="0">
                <a:pos x="209256" y="2498725"/>
              </a:cxn>
              <a:cxn ang="0">
                <a:pos x="1171575" y="0"/>
              </a:cxn>
            </a:cxnLst>
            <a:rect l="txL" t="txT" r="txR" b="txB"/>
            <a:pathLst>
              <a:path w="21600" h="21600">
                <a:moveTo>
                  <a:pt x="0" y="0"/>
                </a:moveTo>
                <a:lnTo>
                  <a:pt x="3858" y="21600"/>
                </a:lnTo>
                <a:lnTo>
                  <a:pt x="17742" y="21600"/>
                </a:lnTo>
                <a:lnTo>
                  <a:pt x="21600" y="0"/>
                </a:lnTo>
                <a:close/>
              </a:path>
            </a:pathLst>
          </a:custGeom>
          <a:solidFill>
            <a:srgbClr val="C0C0C0">
              <a:alpha val="56078"/>
            </a:srgbClr>
          </a:solidFill>
          <a:ln w="9525">
            <a:noFill/>
          </a:ln>
        </p:spPr>
        <p:txBody>
          <a:bodyPr/>
          <a:lstStyle/>
          <a:p>
            <a:endParaRPr lang="zh-CN" altLang="en-US"/>
          </a:p>
        </p:txBody>
      </p:sp>
      <p:sp>
        <p:nvSpPr>
          <p:cNvPr id="7172" name="文本框 2"/>
          <p:cNvSpPr/>
          <p:nvPr/>
        </p:nvSpPr>
        <p:spPr>
          <a:xfrm>
            <a:off x="1305560" y="2716530"/>
            <a:ext cx="3157855" cy="768350"/>
          </a:xfrm>
          <a:prstGeom prst="rect">
            <a:avLst/>
          </a:prstGeom>
          <a:noFill/>
          <a:ln w="9525">
            <a:noFill/>
          </a:ln>
        </p:spPr>
        <p:txBody>
          <a:bodyPr wrap="square">
            <a:spAutoFit/>
          </a:bodyPr>
          <a:lstStyle/>
          <a:p>
            <a:r>
              <a:rPr lang="zh-CN" altLang="en-US" sz="4400" b="1" dirty="0">
                <a:solidFill>
                  <a:srgbClr val="080808"/>
                </a:solidFill>
                <a:latin typeface="Arial" panose="020B0604020202020204" pitchFamily="34" charset="0"/>
                <a:ea typeface="微软雅黑" panose="020B0503020204020204" pitchFamily="34" charset="-122"/>
                <a:sym typeface="Arial" panose="020B0604020202020204" pitchFamily="34" charset="0"/>
              </a:rPr>
              <a:t>第十一部分</a:t>
            </a:r>
            <a:endParaRPr lang="zh-CN" altLang="en-US" sz="4400" b="1" dirty="0">
              <a:solidFill>
                <a:srgbClr val="080808"/>
              </a:solidFill>
              <a:latin typeface="Arial" panose="020B0604020202020204" pitchFamily="34" charset="0"/>
              <a:ea typeface="微软雅黑" panose="020B0503020204020204" pitchFamily="34" charset="-122"/>
              <a:sym typeface="Arial" panose="020B0604020202020204" pitchFamily="34" charset="0"/>
            </a:endParaRPr>
          </a:p>
        </p:txBody>
      </p:sp>
      <p:sp>
        <p:nvSpPr>
          <p:cNvPr id="7173" name="矩形 3"/>
          <p:cNvSpPr/>
          <p:nvPr/>
        </p:nvSpPr>
        <p:spPr>
          <a:xfrm>
            <a:off x="5463540" y="2407920"/>
            <a:ext cx="6344285" cy="1445260"/>
          </a:xfrm>
          <a:prstGeom prst="rect">
            <a:avLst/>
          </a:prstGeom>
          <a:noFill/>
          <a:ln w="9525">
            <a:noFill/>
          </a:ln>
        </p:spPr>
        <p:txBody>
          <a:bodyPr wrap="square">
            <a:spAutoFit/>
          </a:bodyPr>
          <a:lstStyle/>
          <a:p>
            <a:pPr algn="l"/>
            <a:r>
              <a:rPr lang="zh-CN" sz="4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险种单位保险保额、费率及财政补贴比例一览表</a:t>
            </a:r>
            <a:endParaRPr lang="zh-CN" altLang="zh-CN" sz="4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梯形 1"/>
          <p:cNvSpPr/>
          <p:nvPr/>
        </p:nvSpPr>
        <p:spPr>
          <a:xfrm rot="-5400000" flipV="1">
            <a:off x="7442200" y="-466725"/>
            <a:ext cx="2290763" cy="7194550"/>
          </a:xfrm>
          <a:custGeom>
            <a:avLst/>
            <a:gdLst>
              <a:gd name="txL" fmla="*/ 3629 w 21600"/>
              <a:gd name="txT" fmla="*/ 3629 h 21600"/>
              <a:gd name="txR" fmla="*/ 17971 w 21600"/>
              <a:gd name="txB" fmla="*/ 17971 h 21600"/>
            </a:gdLst>
            <a:ahLst/>
            <a:cxnLst>
              <a:cxn ang="0">
                <a:pos x="2096791" y="3597275"/>
              </a:cxn>
              <a:cxn ang="0">
                <a:pos x="1145382" y="7194550"/>
              </a:cxn>
              <a:cxn ang="0">
                <a:pos x="193972" y="3597275"/>
              </a:cxn>
              <a:cxn ang="0">
                <a:pos x="1145382" y="0"/>
              </a:cxn>
            </a:cxnLst>
            <a:rect l="txL" t="txT" r="txR" b="txB"/>
            <a:pathLst>
              <a:path w="21600" h="21600">
                <a:moveTo>
                  <a:pt x="0" y="0"/>
                </a:moveTo>
                <a:lnTo>
                  <a:pt x="3657" y="21600"/>
                </a:lnTo>
                <a:lnTo>
                  <a:pt x="17943" y="21600"/>
                </a:lnTo>
                <a:lnTo>
                  <a:pt x="21600" y="0"/>
                </a:lnTo>
                <a:close/>
              </a:path>
            </a:pathLst>
          </a:custGeom>
          <a:solidFill>
            <a:schemeClr val="accent1">
              <a:alpha val="100000"/>
            </a:schemeClr>
          </a:solidFill>
          <a:ln w="9525">
            <a:noFill/>
          </a:ln>
        </p:spPr>
        <p:txBody>
          <a:bodyPr/>
          <a:lstStyle/>
          <a:p>
            <a:endParaRPr lang="zh-CN" altLang="en-US"/>
          </a:p>
        </p:txBody>
      </p:sp>
      <p:sp>
        <p:nvSpPr>
          <p:cNvPr id="3075" name="梯形 2"/>
          <p:cNvSpPr/>
          <p:nvPr/>
        </p:nvSpPr>
        <p:spPr>
          <a:xfrm rot="5400000" flipV="1">
            <a:off x="1336675" y="641350"/>
            <a:ext cx="2343150" cy="4997450"/>
          </a:xfrm>
          <a:custGeom>
            <a:avLst/>
            <a:gdLst>
              <a:gd name="txL" fmla="*/ 3729 w 21600"/>
              <a:gd name="txT" fmla="*/ 3729 h 21600"/>
              <a:gd name="txR" fmla="*/ 17871 w 21600"/>
              <a:gd name="txB" fmla="*/ 17871 h 21600"/>
            </a:gdLst>
            <a:ahLst/>
            <a:cxnLst>
              <a:cxn ang="0">
                <a:pos x="2133894" y="2498725"/>
              </a:cxn>
              <a:cxn ang="0">
                <a:pos x="1171575" y="4997450"/>
              </a:cxn>
              <a:cxn ang="0">
                <a:pos x="209256" y="2498725"/>
              </a:cxn>
              <a:cxn ang="0">
                <a:pos x="1171575" y="0"/>
              </a:cxn>
            </a:cxnLst>
            <a:rect l="txL" t="txT" r="txR" b="txB"/>
            <a:pathLst>
              <a:path w="21600" h="21600">
                <a:moveTo>
                  <a:pt x="0" y="0"/>
                </a:moveTo>
                <a:lnTo>
                  <a:pt x="3858" y="21600"/>
                </a:lnTo>
                <a:lnTo>
                  <a:pt x="17742" y="21600"/>
                </a:lnTo>
                <a:lnTo>
                  <a:pt x="21600" y="0"/>
                </a:lnTo>
                <a:close/>
              </a:path>
            </a:pathLst>
          </a:custGeom>
          <a:solidFill>
            <a:srgbClr val="C0C0C0">
              <a:alpha val="56078"/>
            </a:srgbClr>
          </a:solidFill>
          <a:ln w="9525">
            <a:noFill/>
          </a:ln>
        </p:spPr>
        <p:txBody>
          <a:bodyPr/>
          <a:lstStyle/>
          <a:p>
            <a:endParaRPr lang="zh-CN" altLang="en-US"/>
          </a:p>
        </p:txBody>
      </p:sp>
      <p:sp>
        <p:nvSpPr>
          <p:cNvPr id="7172" name="文本框 2"/>
          <p:cNvSpPr/>
          <p:nvPr/>
        </p:nvSpPr>
        <p:spPr>
          <a:xfrm>
            <a:off x="1305560" y="2716530"/>
            <a:ext cx="2631440" cy="768350"/>
          </a:xfrm>
          <a:prstGeom prst="rect">
            <a:avLst/>
          </a:prstGeom>
          <a:noFill/>
          <a:ln w="9525">
            <a:noFill/>
          </a:ln>
        </p:spPr>
        <p:txBody>
          <a:bodyPr wrap="square">
            <a:spAutoFit/>
          </a:bodyPr>
          <a:lstStyle/>
          <a:p>
            <a:r>
              <a:rPr lang="zh-CN" altLang="en-US" sz="4400" b="1" dirty="0">
                <a:solidFill>
                  <a:srgbClr val="080808"/>
                </a:solidFill>
                <a:latin typeface="Arial" panose="020B0604020202020204" pitchFamily="34" charset="0"/>
                <a:ea typeface="微软雅黑" panose="020B0503020204020204" pitchFamily="34" charset="-122"/>
                <a:sym typeface="Arial" panose="020B0604020202020204" pitchFamily="34" charset="0"/>
              </a:rPr>
              <a:t>第一部分</a:t>
            </a:r>
            <a:endParaRPr lang="zh-CN" altLang="en-US" sz="4400" b="1" dirty="0">
              <a:solidFill>
                <a:srgbClr val="080808"/>
              </a:solidFill>
              <a:latin typeface="Arial" panose="020B0604020202020204" pitchFamily="34" charset="0"/>
              <a:ea typeface="微软雅黑" panose="020B0503020204020204" pitchFamily="34" charset="-122"/>
              <a:sym typeface="Arial" panose="020B0604020202020204" pitchFamily="34" charset="0"/>
            </a:endParaRPr>
          </a:p>
        </p:txBody>
      </p:sp>
      <p:sp>
        <p:nvSpPr>
          <p:cNvPr id="7173" name="矩形 3"/>
          <p:cNvSpPr/>
          <p:nvPr/>
        </p:nvSpPr>
        <p:spPr>
          <a:xfrm>
            <a:off x="7293610" y="2755900"/>
            <a:ext cx="2588260" cy="768350"/>
          </a:xfrm>
          <a:prstGeom prst="rect">
            <a:avLst/>
          </a:prstGeom>
          <a:noFill/>
          <a:ln w="9525">
            <a:noFill/>
          </a:ln>
        </p:spPr>
        <p:txBody>
          <a:bodyPr wrap="square">
            <a:spAutoFit/>
          </a:bodyPr>
          <a:lstStyle/>
          <a:p>
            <a:pPr algn="l"/>
            <a:r>
              <a:rPr lang="zh-CN" altLang="zh-CN" sz="4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指导思想</a:t>
            </a:r>
            <a:endParaRPr lang="zh-CN" altLang="zh-CN" sz="4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28" name="标题 1"/>
          <p:cNvSpPr>
            <a:spLocks noGrp="1"/>
          </p:cNvSpPr>
          <p:nvPr>
            <p:ph type="title"/>
          </p:nvPr>
        </p:nvSpPr>
        <p:spPr>
          <a:xfrm>
            <a:off x="177800" y="263525"/>
            <a:ext cx="11056938" cy="700088"/>
          </a:xfrm>
          <a:noFill/>
          <a:ln>
            <a:noFill/>
          </a:ln>
        </p:spPr>
        <p:txBody>
          <a:bodyPr/>
          <a:lstStyle/>
          <a:p>
            <a:pPr marL="0" indent="0" eaLnBrk="1" hangingPunct="1"/>
            <a:r>
              <a:rPr 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佛山市市级创新险种单位保险保额、费率及财政补贴比例一览表（2024-2026年）</a:t>
            </a:r>
            <a:endParaRPr lang="zh-CN"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5634" name="Line 34"/>
          <p:cNvSpPr/>
          <p:nvPr/>
        </p:nvSpPr>
        <p:spPr>
          <a:xfrm>
            <a:off x="0" y="892175"/>
            <a:ext cx="12188825" cy="0"/>
          </a:xfrm>
          <a:prstGeom prst="line">
            <a:avLst/>
          </a:prstGeom>
          <a:ln w="60325" cap="flat" cmpd="thinThick">
            <a:solidFill>
              <a:srgbClr val="003300"/>
            </a:solidFill>
            <a:prstDash val="solid"/>
            <a:miter/>
            <a:headEnd type="none" w="med" len="med"/>
            <a:tailEnd type="none" w="med" len="med"/>
          </a:ln>
        </p:spPr>
      </p:sp>
      <p:sp>
        <p:nvSpPr>
          <p:cNvPr id="7" name="Line 34"/>
          <p:cNvSpPr/>
          <p:nvPr/>
        </p:nvSpPr>
        <p:spPr>
          <a:xfrm>
            <a:off x="0" y="897255"/>
            <a:ext cx="12188825" cy="0"/>
          </a:xfrm>
          <a:prstGeom prst="line">
            <a:avLst/>
          </a:prstGeom>
          <a:ln w="60325" cap="flat" cmpd="thinThick">
            <a:solidFill>
              <a:srgbClr val="003300"/>
            </a:solidFill>
            <a:prstDash val="solid"/>
            <a:miter/>
            <a:headEnd type="none" w="med" len="med"/>
            <a:tailEnd type="none" w="med" len="med"/>
          </a:ln>
        </p:spPr>
      </p:sp>
      <p:graphicFrame>
        <p:nvGraphicFramePr>
          <p:cNvPr id="2" name="表格 1"/>
          <p:cNvGraphicFramePr>
            <a:graphicFrameLocks noGrp="1"/>
          </p:cNvGraphicFramePr>
          <p:nvPr/>
        </p:nvGraphicFramePr>
        <p:xfrm>
          <a:off x="272144" y="1143003"/>
          <a:ext cx="11157857" cy="5334684"/>
        </p:xfrm>
        <a:graphic>
          <a:graphicData uri="http://schemas.openxmlformats.org/drawingml/2006/table">
            <a:tbl>
              <a:tblPr/>
              <a:tblGrid>
                <a:gridCol w="3054622"/>
                <a:gridCol w="3036759"/>
                <a:gridCol w="1420131"/>
                <a:gridCol w="2114567"/>
                <a:gridCol w="1531778"/>
              </a:tblGrid>
              <a:tr h="601888">
                <a:tc gridSpan="5">
                  <a:txBody>
                    <a:bodyPr/>
                    <a:lstStyle/>
                    <a:p>
                      <a:pPr algn="l">
                        <a:lnSpc>
                          <a:spcPts val="2200"/>
                        </a:lnSpc>
                        <a:spcAft>
                          <a:spcPts val="0"/>
                        </a:spcAft>
                      </a:pPr>
                      <a:r>
                        <a:rPr lang="zh-CN" sz="1400" kern="100">
                          <a:solidFill>
                            <a:srgbClr val="000000"/>
                          </a:solidFill>
                          <a:effectLst/>
                          <a:latin typeface="Times New Roman" panose="02020603050405020304" pitchFamily="18" charset="0"/>
                          <a:ea typeface="黑体" panose="02010609060101010101" pitchFamily="49" charset="-122"/>
                          <a:cs typeface="黑体" panose="02010609060101010101" pitchFamily="49" charset="-122"/>
                        </a:rPr>
                        <a:t>附件</a:t>
                      </a:r>
                      <a:r>
                        <a:rPr lang="en-US" sz="1400" kern="100">
                          <a:solidFill>
                            <a:srgbClr val="000000"/>
                          </a:solidFill>
                          <a:effectLst/>
                          <a:latin typeface="Times New Roman" panose="02020603050405020304" pitchFamily="18" charset="0"/>
                          <a:ea typeface="黑体" panose="02010609060101010101" pitchFamily="49" charset="-122"/>
                          <a:cs typeface="黑体" panose="02010609060101010101" pitchFamily="49" charset="-122"/>
                        </a:rPr>
                        <a:t>1</a:t>
                      </a:r>
                      <a:endParaRPr lang="zh-CN" sz="900" kern="100">
                        <a:effectLst/>
                        <a:latin typeface="Times New Roman" panose="02020603050405020304" pitchFamily="18" charset="0"/>
                        <a:ea typeface="宋体" panose="02010600030101010101" pitchFamily="2" charset="-122"/>
                      </a:endParaRPr>
                    </a:p>
                    <a:p>
                      <a:pPr algn="ctr">
                        <a:lnSpc>
                          <a:spcPts val="2200"/>
                        </a:lnSpc>
                        <a:spcAft>
                          <a:spcPts val="0"/>
                        </a:spcAft>
                      </a:pPr>
                      <a:r>
                        <a:rPr lang="en-US" sz="1900" b="1" kern="100">
                          <a:solidFill>
                            <a:srgbClr val="000000"/>
                          </a:solidFill>
                          <a:effectLst/>
                          <a:latin typeface="方正小标宋简体"/>
                          <a:ea typeface="宋体" panose="02010600030101010101" pitchFamily="2" charset="-122"/>
                          <a:cs typeface="方正小标宋简体"/>
                        </a:rPr>
                        <a:t>2024-2026</a:t>
                      </a:r>
                      <a:r>
                        <a:rPr lang="zh-CN" sz="1900" b="1" kern="100">
                          <a:solidFill>
                            <a:srgbClr val="000000"/>
                          </a:solidFill>
                          <a:effectLst/>
                          <a:latin typeface="Times New Roman" panose="02020603050405020304" pitchFamily="18" charset="0"/>
                          <a:ea typeface="方正小标宋简体"/>
                          <a:cs typeface="方正小标宋简体"/>
                        </a:rPr>
                        <a:t>年</a:t>
                      </a:r>
                      <a:r>
                        <a:rPr lang="zh-CN" sz="1900" b="1" kern="100">
                          <a:solidFill>
                            <a:srgbClr val="000000"/>
                          </a:solidFill>
                          <a:effectLst/>
                          <a:latin typeface="Times New Roman" panose="02020603050405020304" pitchFamily="18" charset="0"/>
                          <a:ea typeface="方正小标宋简体"/>
                        </a:rPr>
                        <a:t>市级创新险种保</a:t>
                      </a:r>
                      <a:r>
                        <a:rPr lang="zh-CN" sz="1900" b="1" kern="100">
                          <a:solidFill>
                            <a:srgbClr val="000000"/>
                          </a:solidFill>
                          <a:effectLst/>
                          <a:latin typeface="Times New Roman" panose="02020603050405020304" pitchFamily="18" charset="0"/>
                          <a:ea typeface="方正小标宋简体"/>
                          <a:cs typeface="方正小标宋简体"/>
                        </a:rPr>
                        <a:t>险金额、费率及财政补贴比例一览表</a:t>
                      </a:r>
                      <a:endParaRPr lang="zh-CN" sz="900" b="1" kern="100">
                        <a:effectLst/>
                        <a:latin typeface="Times New Roman" panose="02020603050405020304" pitchFamily="18" charset="0"/>
                        <a:ea typeface="宋体" panose="02010600030101010101" pitchFamily="2" charset="-122"/>
                      </a:endParaRPr>
                    </a:p>
                  </a:txBody>
                  <a:tcPr marL="58119" marR="58119" marT="0" marB="0">
                    <a:lnL>
                      <a:noFill/>
                    </a:lnL>
                    <a:lnR>
                      <a:noFill/>
                    </a:lnR>
                    <a:lnT>
                      <a:noFill/>
                    </a:lnT>
                    <a:lnB w="12700" cap="flat" cmpd="sng" algn="ctr">
                      <a:solidFill>
                        <a:srgbClr val="000000"/>
                      </a:solidFill>
                      <a:prstDash val="solid"/>
                      <a:round/>
                      <a:headEnd type="none" w="med" len="med"/>
                      <a:tailEnd type="none" w="med" len="med"/>
                    </a:lnB>
                  </a:tcPr>
                </a:tc>
                <a:tc hMerge="1">
                  <a:tcPr/>
                </a:tc>
                <a:tc hMerge="1">
                  <a:tcPr/>
                </a:tc>
                <a:tc hMerge="1">
                  <a:tcPr/>
                </a:tc>
                <a:tc hMerge="1">
                  <a:tcPr/>
                </a:tc>
              </a:tr>
              <a:tr h="464864">
                <a:tc>
                  <a:txBody>
                    <a:bodyPr/>
                    <a:lstStyle/>
                    <a:p>
                      <a:pPr algn="ctr" fontAlgn="ctr">
                        <a:lnSpc>
                          <a:spcPts val="2200"/>
                        </a:lnSpc>
                        <a:spcAft>
                          <a:spcPts val="0"/>
                        </a:spcAft>
                      </a:pPr>
                      <a:r>
                        <a:rPr lang="zh-CN" sz="1300" b="1" kern="0">
                          <a:solidFill>
                            <a:srgbClr val="000000"/>
                          </a:solidFill>
                          <a:effectLst/>
                          <a:latin typeface="Times New Roman" panose="02020603050405020304" pitchFamily="18" charset="0"/>
                          <a:ea typeface="仿宋_GB2312"/>
                          <a:cs typeface="仿宋_GB2312"/>
                        </a:rPr>
                        <a:t>保险品种</a:t>
                      </a:r>
                      <a:endParaRPr lang="zh-CN" sz="1300" b="1" kern="0">
                        <a:solidFill>
                          <a:srgbClr val="000000"/>
                        </a:solidFill>
                        <a:effectLst/>
                        <a:latin typeface="Times New Roman" panose="02020603050405020304" pitchFamily="18" charset="0"/>
                        <a:ea typeface="仿宋_GB2312"/>
                        <a:cs typeface="仿宋_GB2312"/>
                      </a:endParaRPr>
                    </a:p>
                  </a:txBody>
                  <a:tcPr marL="58119" marR="58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2200"/>
                        </a:lnSpc>
                        <a:spcAft>
                          <a:spcPts val="0"/>
                        </a:spcAft>
                      </a:pPr>
                      <a:r>
                        <a:rPr lang="zh-CN" sz="1300" kern="0" dirty="0">
                          <a:solidFill>
                            <a:srgbClr val="000000"/>
                          </a:solidFill>
                          <a:effectLst/>
                          <a:latin typeface="Times New Roman" panose="02020603050405020304" pitchFamily="18" charset="0"/>
                          <a:ea typeface="仿宋_GB2312"/>
                          <a:cs typeface="仿宋_GB2312"/>
                        </a:rPr>
                        <a:t>单位保险保额（元</a:t>
                      </a:r>
                      <a:r>
                        <a:rPr lang="en-US" sz="1300" kern="0" dirty="0">
                          <a:solidFill>
                            <a:srgbClr val="000000"/>
                          </a:solidFill>
                          <a:effectLst/>
                          <a:latin typeface="Times New Roman" panose="02020603050405020304" pitchFamily="18" charset="0"/>
                          <a:ea typeface="仿宋_GB2312"/>
                          <a:cs typeface="仿宋_GB2312"/>
                        </a:rPr>
                        <a:t>/</a:t>
                      </a:r>
                      <a:r>
                        <a:rPr lang="zh-CN" sz="1300" kern="0" dirty="0">
                          <a:solidFill>
                            <a:srgbClr val="000000"/>
                          </a:solidFill>
                          <a:effectLst/>
                          <a:latin typeface="Times New Roman" panose="02020603050405020304" pitchFamily="18" charset="0"/>
                          <a:ea typeface="仿宋_GB2312"/>
                          <a:cs typeface="仿宋_GB2312"/>
                        </a:rPr>
                        <a:t>头、亩、立方米）</a:t>
                      </a:r>
                      <a:endParaRPr lang="zh-CN" sz="900" kern="100" dirty="0">
                        <a:effectLst/>
                        <a:latin typeface="Times New Roman" panose="02020603050405020304" pitchFamily="18" charset="0"/>
                        <a:ea typeface="宋体" panose="02010600030101010101" pitchFamily="2" charset="-122"/>
                      </a:endParaRPr>
                    </a:p>
                  </a:txBody>
                  <a:tcPr marL="58119" marR="58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2200"/>
                        </a:lnSpc>
                        <a:spcAft>
                          <a:spcPts val="0"/>
                        </a:spcAft>
                      </a:pPr>
                      <a:r>
                        <a:rPr lang="zh-CN" sz="1300" kern="0">
                          <a:solidFill>
                            <a:srgbClr val="000000"/>
                          </a:solidFill>
                          <a:effectLst/>
                          <a:latin typeface="Times New Roman" panose="02020603050405020304" pitchFamily="18" charset="0"/>
                          <a:ea typeface="仿宋_GB2312"/>
                          <a:cs typeface="仿宋_GB2312"/>
                        </a:rPr>
                        <a:t>保险费率（</a:t>
                      </a:r>
                      <a:r>
                        <a:rPr lang="en-US" sz="1300" kern="0">
                          <a:solidFill>
                            <a:srgbClr val="000000"/>
                          </a:solidFill>
                          <a:effectLst/>
                          <a:latin typeface="Times New Roman" panose="02020603050405020304" pitchFamily="18" charset="0"/>
                          <a:ea typeface="仿宋_GB2312"/>
                          <a:cs typeface="仿宋_GB2312"/>
                        </a:rPr>
                        <a:t>%</a:t>
                      </a:r>
                      <a:r>
                        <a:rPr lang="zh-CN" sz="1300" kern="0">
                          <a:solidFill>
                            <a:srgbClr val="000000"/>
                          </a:solidFill>
                          <a:effectLst/>
                          <a:latin typeface="Times New Roman" panose="02020603050405020304" pitchFamily="18" charset="0"/>
                          <a:ea typeface="仿宋_GB2312"/>
                          <a:cs typeface="仿宋_GB2312"/>
                        </a:rPr>
                        <a:t>）</a:t>
                      </a:r>
                      <a:endParaRPr lang="zh-CN" sz="900" kern="100">
                        <a:effectLst/>
                        <a:latin typeface="Times New Roman" panose="02020603050405020304" pitchFamily="18" charset="0"/>
                        <a:ea typeface="宋体" panose="02010600030101010101" pitchFamily="2" charset="-122"/>
                      </a:endParaRPr>
                    </a:p>
                  </a:txBody>
                  <a:tcPr marL="58119" marR="58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2200"/>
                        </a:lnSpc>
                        <a:spcAft>
                          <a:spcPts val="0"/>
                        </a:spcAft>
                      </a:pPr>
                      <a:r>
                        <a:rPr lang="zh-CN" sz="1300" kern="0">
                          <a:solidFill>
                            <a:srgbClr val="000000"/>
                          </a:solidFill>
                          <a:effectLst/>
                          <a:latin typeface="Times New Roman" panose="02020603050405020304" pitchFamily="18" charset="0"/>
                          <a:ea typeface="仿宋_GB2312"/>
                          <a:cs typeface="仿宋_GB2312"/>
                        </a:rPr>
                        <a:t>市、区财政补贴比例</a:t>
                      </a:r>
                      <a:endParaRPr lang="zh-CN" sz="900" kern="100">
                        <a:effectLst/>
                        <a:latin typeface="Times New Roman" panose="02020603050405020304" pitchFamily="18" charset="0"/>
                        <a:ea typeface="宋体" panose="02010600030101010101" pitchFamily="2" charset="-122"/>
                      </a:endParaRPr>
                    </a:p>
                  </a:txBody>
                  <a:tcPr marL="58119" marR="58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2200"/>
                        </a:lnSpc>
                        <a:spcAft>
                          <a:spcPts val="0"/>
                        </a:spcAft>
                      </a:pPr>
                      <a:r>
                        <a:rPr lang="zh-CN" sz="1300" kern="0">
                          <a:solidFill>
                            <a:srgbClr val="000000"/>
                          </a:solidFill>
                          <a:effectLst/>
                          <a:latin typeface="Times New Roman" panose="02020603050405020304" pitchFamily="18" charset="0"/>
                          <a:ea typeface="仿宋_GB2312"/>
                          <a:cs typeface="仿宋_GB2312"/>
                        </a:rPr>
                        <a:t>农户自负比例</a:t>
                      </a:r>
                      <a:endParaRPr lang="zh-CN" sz="900" kern="100">
                        <a:effectLst/>
                        <a:latin typeface="Times New Roman" panose="02020603050405020304" pitchFamily="18" charset="0"/>
                        <a:ea typeface="宋体" panose="02010600030101010101" pitchFamily="2" charset="-122"/>
                      </a:endParaRPr>
                    </a:p>
                  </a:txBody>
                  <a:tcPr marL="58119" marR="58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661">
                <a:tc gridSpan="5">
                  <a:txBody>
                    <a:bodyPr/>
                    <a:lstStyle/>
                    <a:p>
                      <a:pPr marL="266700" algn="ctr">
                        <a:lnSpc>
                          <a:spcPts val="2550"/>
                        </a:lnSpc>
                        <a:spcAft>
                          <a:spcPts val="0"/>
                        </a:spcAft>
                      </a:pPr>
                      <a:r>
                        <a:rPr lang="zh-CN" sz="1300" b="1" kern="0">
                          <a:solidFill>
                            <a:srgbClr val="000000"/>
                          </a:solidFill>
                          <a:effectLst/>
                          <a:latin typeface="Times New Roman" panose="02020603050405020304" pitchFamily="18" charset="0"/>
                          <a:ea typeface="仿宋_GB2312"/>
                          <a:cs typeface="仿宋_GB2312"/>
                        </a:rPr>
                        <a:t>一、生猪创新保险（费率调整系数为</a:t>
                      </a:r>
                      <a:r>
                        <a:rPr lang="en-US" sz="1300" b="1" kern="0">
                          <a:solidFill>
                            <a:srgbClr val="000000"/>
                          </a:solidFill>
                          <a:effectLst/>
                          <a:latin typeface="Times New Roman" panose="02020603050405020304" pitchFamily="18" charset="0"/>
                          <a:ea typeface="仿宋_GB2312"/>
                          <a:cs typeface="仿宋_GB2312"/>
                        </a:rPr>
                        <a:t>0.75-1.25</a:t>
                      </a:r>
                      <a:r>
                        <a:rPr lang="zh-CN" sz="1300" b="1" kern="0">
                          <a:solidFill>
                            <a:srgbClr val="000000"/>
                          </a:solidFill>
                          <a:effectLst/>
                          <a:latin typeface="Times New Roman" panose="02020603050405020304" pitchFamily="18" charset="0"/>
                          <a:ea typeface="仿宋_GB2312"/>
                          <a:cs typeface="仿宋_GB2312"/>
                        </a:rPr>
                        <a:t>）</a:t>
                      </a:r>
                      <a:endParaRPr lang="zh-CN" sz="900" b="1" kern="100">
                        <a:effectLst/>
                        <a:latin typeface="Times New Roman" panose="02020603050405020304" pitchFamily="18" charset="0"/>
                        <a:ea typeface="宋体" panose="02010600030101010101" pitchFamily="2" charset="-122"/>
                      </a:endParaRPr>
                    </a:p>
                  </a:txBody>
                  <a:tcPr marL="58119" marR="58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hMerge="1">
                  <a:tcPr/>
                </a:tc>
                <a:tc hMerge="1">
                  <a:tcPr/>
                </a:tc>
              </a:tr>
              <a:tr h="355661">
                <a:tc>
                  <a:txBody>
                    <a:bodyPr/>
                    <a:lstStyle/>
                    <a:p>
                      <a:pPr algn="ctr" fontAlgn="ctr">
                        <a:lnSpc>
                          <a:spcPts val="2550"/>
                        </a:lnSpc>
                        <a:spcAft>
                          <a:spcPts val="0"/>
                        </a:spcAft>
                      </a:pPr>
                      <a:r>
                        <a:rPr lang="en-US" sz="1300" b="1" kern="0">
                          <a:solidFill>
                            <a:srgbClr val="000000"/>
                          </a:solidFill>
                          <a:effectLst/>
                          <a:latin typeface="仿宋_GB2312"/>
                          <a:ea typeface="宋体" panose="02010600030101010101" pitchFamily="2" charset="-122"/>
                          <a:cs typeface="仿宋_GB2312"/>
                        </a:rPr>
                        <a:t>1.</a:t>
                      </a:r>
                      <a:r>
                        <a:rPr lang="zh-CN" sz="1300" b="1" kern="0">
                          <a:solidFill>
                            <a:srgbClr val="000000"/>
                          </a:solidFill>
                          <a:effectLst/>
                          <a:latin typeface="Times New Roman" panose="02020603050405020304" pitchFamily="18" charset="0"/>
                          <a:ea typeface="仿宋_GB2312"/>
                          <a:cs typeface="仿宋_GB2312"/>
                        </a:rPr>
                        <a:t>生猪菜篮子供应保险</a:t>
                      </a:r>
                      <a:endParaRPr lang="zh-CN" sz="900" b="1" kern="100">
                        <a:effectLst/>
                        <a:latin typeface="Times New Roman" panose="02020603050405020304" pitchFamily="18" charset="0"/>
                        <a:ea typeface="宋体" panose="02010600030101010101" pitchFamily="2" charset="-122"/>
                      </a:endParaRPr>
                    </a:p>
                  </a:txBody>
                  <a:tcPr marL="58119" marR="58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2550"/>
                        </a:lnSpc>
                        <a:spcAft>
                          <a:spcPts val="0"/>
                        </a:spcAft>
                      </a:pPr>
                      <a:r>
                        <a:rPr lang="en-US" sz="1300" kern="0">
                          <a:solidFill>
                            <a:srgbClr val="000000"/>
                          </a:solidFill>
                          <a:effectLst/>
                          <a:latin typeface="仿宋_GB2312"/>
                          <a:ea typeface="宋体" panose="02010600030101010101" pitchFamily="2" charset="-122"/>
                          <a:cs typeface="仿宋_GB2312"/>
                        </a:rPr>
                        <a:t>2500</a:t>
                      </a:r>
                      <a:endParaRPr lang="zh-CN" sz="900" kern="100">
                        <a:effectLst/>
                        <a:latin typeface="Times New Roman" panose="02020603050405020304" pitchFamily="18" charset="0"/>
                        <a:ea typeface="宋体" panose="02010600030101010101" pitchFamily="2" charset="-122"/>
                      </a:endParaRPr>
                    </a:p>
                  </a:txBody>
                  <a:tcPr marL="58119" marR="58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2550"/>
                        </a:lnSpc>
                        <a:spcAft>
                          <a:spcPts val="0"/>
                        </a:spcAft>
                      </a:pPr>
                      <a:r>
                        <a:rPr lang="en-US" sz="1300" kern="0" dirty="0">
                          <a:solidFill>
                            <a:srgbClr val="FF0000"/>
                          </a:solidFill>
                          <a:effectLst/>
                          <a:latin typeface="仿宋_GB2312"/>
                          <a:ea typeface="宋体" panose="02010600030101010101" pitchFamily="2" charset="-122"/>
                          <a:cs typeface="仿宋_GB2312"/>
                        </a:rPr>
                        <a:t>0.45%-0.75%</a:t>
                      </a:r>
                      <a:endParaRPr lang="zh-CN" sz="900" kern="100" dirty="0">
                        <a:solidFill>
                          <a:srgbClr val="FF0000"/>
                        </a:solidFill>
                        <a:effectLst/>
                        <a:latin typeface="Times New Roman" panose="02020603050405020304" pitchFamily="18" charset="0"/>
                        <a:ea typeface="宋体" panose="02010600030101010101" pitchFamily="2" charset="-122"/>
                      </a:endParaRPr>
                    </a:p>
                  </a:txBody>
                  <a:tcPr marL="58119" marR="58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lnSpc>
                          <a:spcPts val="2550"/>
                        </a:lnSpc>
                        <a:spcAft>
                          <a:spcPts val="0"/>
                        </a:spcAft>
                      </a:pPr>
                      <a:r>
                        <a:rPr lang="en-US" sz="1300" kern="0" dirty="0">
                          <a:solidFill>
                            <a:srgbClr val="000000"/>
                          </a:solidFill>
                          <a:effectLst/>
                          <a:latin typeface="仿宋_GB2312"/>
                          <a:ea typeface="宋体" panose="02010600030101010101" pitchFamily="2" charset="-122"/>
                          <a:cs typeface="仿宋_GB2312"/>
                        </a:rPr>
                        <a:t>75%</a:t>
                      </a:r>
                      <a:endParaRPr lang="zh-CN" sz="900" kern="100" dirty="0">
                        <a:effectLst/>
                        <a:latin typeface="Times New Roman" panose="02020603050405020304" pitchFamily="18" charset="0"/>
                        <a:ea typeface="宋体" panose="02010600030101010101" pitchFamily="2" charset="-122"/>
                      </a:endParaRPr>
                    </a:p>
                  </a:txBody>
                  <a:tcPr marL="58119" marR="58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2550"/>
                        </a:lnSpc>
                        <a:spcAft>
                          <a:spcPts val="0"/>
                        </a:spcAft>
                      </a:pPr>
                      <a:r>
                        <a:rPr lang="en-US" sz="1300" kern="0" dirty="0">
                          <a:solidFill>
                            <a:srgbClr val="000000"/>
                          </a:solidFill>
                          <a:effectLst/>
                          <a:latin typeface="仿宋_GB2312"/>
                          <a:ea typeface="宋体" panose="02010600030101010101" pitchFamily="2" charset="-122"/>
                          <a:cs typeface="仿宋_GB2312"/>
                        </a:rPr>
                        <a:t>25%</a:t>
                      </a:r>
                      <a:endParaRPr lang="zh-CN" sz="900" kern="100" dirty="0">
                        <a:effectLst/>
                        <a:latin typeface="Times New Roman" panose="02020603050405020304" pitchFamily="18" charset="0"/>
                        <a:ea typeface="宋体" panose="02010600030101010101" pitchFamily="2" charset="-122"/>
                      </a:endParaRPr>
                    </a:p>
                  </a:txBody>
                  <a:tcPr marL="58119" marR="58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661">
                <a:tc>
                  <a:txBody>
                    <a:bodyPr/>
                    <a:lstStyle/>
                    <a:p>
                      <a:pPr algn="ctr" fontAlgn="ctr">
                        <a:lnSpc>
                          <a:spcPts val="2550"/>
                        </a:lnSpc>
                        <a:spcAft>
                          <a:spcPts val="0"/>
                        </a:spcAft>
                      </a:pPr>
                      <a:r>
                        <a:rPr lang="en-US" sz="1300" b="1" kern="0">
                          <a:solidFill>
                            <a:srgbClr val="000000"/>
                          </a:solidFill>
                          <a:effectLst/>
                          <a:latin typeface="仿宋_GB2312"/>
                          <a:ea typeface="宋体" panose="02010600030101010101" pitchFamily="2" charset="-122"/>
                          <a:cs typeface="仿宋_GB2312"/>
                        </a:rPr>
                        <a:t>2.</a:t>
                      </a:r>
                      <a:r>
                        <a:rPr lang="zh-CN" sz="1300" b="1" kern="0">
                          <a:solidFill>
                            <a:srgbClr val="000000"/>
                          </a:solidFill>
                          <a:effectLst/>
                          <a:latin typeface="Times New Roman" panose="02020603050405020304" pitchFamily="18" charset="0"/>
                          <a:ea typeface="仿宋_GB2312"/>
                          <a:cs typeface="仿宋_GB2312"/>
                        </a:rPr>
                        <a:t>生猪价格指数保险</a:t>
                      </a:r>
                      <a:endParaRPr lang="zh-CN" sz="900" b="1" kern="100">
                        <a:effectLst/>
                        <a:latin typeface="Times New Roman" panose="02020603050405020304" pitchFamily="18" charset="0"/>
                        <a:ea typeface="宋体" panose="02010600030101010101" pitchFamily="2" charset="-122"/>
                      </a:endParaRPr>
                    </a:p>
                  </a:txBody>
                  <a:tcPr marL="58119" marR="58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2550"/>
                        </a:lnSpc>
                        <a:spcAft>
                          <a:spcPts val="0"/>
                        </a:spcAft>
                      </a:pPr>
                      <a:r>
                        <a:rPr lang="zh-CN" sz="1300" kern="0">
                          <a:solidFill>
                            <a:srgbClr val="000000"/>
                          </a:solidFill>
                          <a:effectLst/>
                          <a:latin typeface="Times New Roman" panose="02020603050405020304" pitchFamily="18" charset="0"/>
                          <a:ea typeface="仿宋_GB2312"/>
                          <a:cs typeface="仿宋_GB2312"/>
                        </a:rPr>
                        <a:t>目标价格</a:t>
                      </a:r>
                      <a:endParaRPr lang="zh-CN" sz="900" kern="100">
                        <a:effectLst/>
                        <a:latin typeface="Times New Roman" panose="02020603050405020304" pitchFamily="18" charset="0"/>
                        <a:ea typeface="宋体" panose="02010600030101010101" pitchFamily="2" charset="-122"/>
                      </a:endParaRPr>
                    </a:p>
                  </a:txBody>
                  <a:tcPr marL="58119" marR="58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2550"/>
                        </a:lnSpc>
                        <a:spcAft>
                          <a:spcPts val="0"/>
                        </a:spcAft>
                      </a:pPr>
                      <a:r>
                        <a:rPr lang="en-US" sz="1300" kern="0">
                          <a:solidFill>
                            <a:srgbClr val="FF0000"/>
                          </a:solidFill>
                          <a:effectLst/>
                          <a:latin typeface="仿宋_GB2312"/>
                          <a:ea typeface="宋体" panose="02010600030101010101" pitchFamily="2" charset="-122"/>
                          <a:cs typeface="仿宋_GB2312"/>
                        </a:rPr>
                        <a:t>3.34%-5.56%</a:t>
                      </a:r>
                      <a:endParaRPr lang="en-US" sz="1300" kern="0">
                        <a:solidFill>
                          <a:srgbClr val="FF0000"/>
                        </a:solidFill>
                        <a:effectLst/>
                        <a:latin typeface="仿宋_GB2312"/>
                        <a:ea typeface="宋体" panose="02010600030101010101" pitchFamily="2" charset="-122"/>
                        <a:cs typeface="仿宋_GB2312"/>
                      </a:endParaRPr>
                    </a:p>
                  </a:txBody>
                  <a:tcPr marL="58119" marR="58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lnSpc>
                          <a:spcPts val="2550"/>
                        </a:lnSpc>
                        <a:spcAft>
                          <a:spcPts val="0"/>
                        </a:spcAft>
                      </a:pPr>
                      <a:r>
                        <a:rPr lang="en-US" sz="1300" kern="0">
                          <a:solidFill>
                            <a:srgbClr val="000000"/>
                          </a:solidFill>
                          <a:effectLst/>
                          <a:latin typeface="仿宋_GB2312"/>
                          <a:ea typeface="宋体" panose="02010600030101010101" pitchFamily="2" charset="-122"/>
                          <a:cs typeface="仿宋_GB2312"/>
                        </a:rPr>
                        <a:t>75%</a:t>
                      </a:r>
                      <a:endParaRPr lang="zh-CN" sz="900" kern="100">
                        <a:effectLst/>
                        <a:latin typeface="Times New Roman" panose="02020603050405020304" pitchFamily="18" charset="0"/>
                        <a:ea typeface="宋体" panose="02010600030101010101" pitchFamily="2" charset="-122"/>
                      </a:endParaRPr>
                    </a:p>
                  </a:txBody>
                  <a:tcPr marL="58119" marR="58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2550"/>
                        </a:lnSpc>
                        <a:spcAft>
                          <a:spcPts val="0"/>
                        </a:spcAft>
                      </a:pPr>
                      <a:r>
                        <a:rPr lang="en-US" sz="1300" kern="0">
                          <a:solidFill>
                            <a:srgbClr val="000000"/>
                          </a:solidFill>
                          <a:effectLst/>
                          <a:latin typeface="仿宋_GB2312"/>
                          <a:ea typeface="宋体" panose="02010600030101010101" pitchFamily="2" charset="-122"/>
                          <a:cs typeface="仿宋_GB2312"/>
                        </a:rPr>
                        <a:t>25%</a:t>
                      </a:r>
                      <a:endParaRPr lang="zh-CN" sz="900" kern="100">
                        <a:effectLst/>
                        <a:latin typeface="Times New Roman" panose="02020603050405020304" pitchFamily="18" charset="0"/>
                        <a:ea typeface="宋体" panose="02010600030101010101" pitchFamily="2" charset="-122"/>
                      </a:endParaRPr>
                    </a:p>
                  </a:txBody>
                  <a:tcPr marL="58119" marR="58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661">
                <a:tc>
                  <a:txBody>
                    <a:bodyPr/>
                    <a:lstStyle/>
                    <a:p>
                      <a:pPr algn="ctr" fontAlgn="ctr">
                        <a:lnSpc>
                          <a:spcPts val="2550"/>
                        </a:lnSpc>
                        <a:spcAft>
                          <a:spcPts val="0"/>
                        </a:spcAft>
                      </a:pPr>
                      <a:r>
                        <a:rPr lang="en-US" sz="1300" b="1" kern="0">
                          <a:solidFill>
                            <a:srgbClr val="000000"/>
                          </a:solidFill>
                          <a:effectLst/>
                          <a:latin typeface="仿宋_GB2312"/>
                          <a:ea typeface="宋体" panose="02010600030101010101" pitchFamily="2" charset="-122"/>
                          <a:cs typeface="仿宋_GB2312"/>
                        </a:rPr>
                        <a:t>3.</a:t>
                      </a:r>
                      <a:r>
                        <a:rPr lang="zh-CN" sz="1300" b="1" kern="0">
                          <a:solidFill>
                            <a:srgbClr val="000000"/>
                          </a:solidFill>
                          <a:effectLst/>
                          <a:latin typeface="Times New Roman" panose="02020603050405020304" pitchFamily="18" charset="0"/>
                          <a:ea typeface="仿宋_GB2312"/>
                          <a:cs typeface="仿宋_GB2312"/>
                        </a:rPr>
                        <a:t>猪饲料成本指数保险</a:t>
                      </a:r>
                      <a:endParaRPr lang="zh-CN" sz="900" b="1" kern="100">
                        <a:effectLst/>
                        <a:latin typeface="Times New Roman" panose="02020603050405020304" pitchFamily="18" charset="0"/>
                        <a:ea typeface="宋体" panose="02010600030101010101" pitchFamily="2" charset="-122"/>
                      </a:endParaRPr>
                    </a:p>
                  </a:txBody>
                  <a:tcPr marL="58119" marR="58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lnSpc>
                          <a:spcPts val="2550"/>
                        </a:lnSpc>
                        <a:spcAft>
                          <a:spcPts val="0"/>
                        </a:spcAft>
                      </a:pPr>
                      <a:r>
                        <a:rPr lang="en-US" sz="1300" kern="0" dirty="0">
                          <a:solidFill>
                            <a:srgbClr val="FF0000"/>
                          </a:solidFill>
                          <a:effectLst/>
                          <a:latin typeface="仿宋_GB2312"/>
                          <a:ea typeface="宋体" panose="02010600030101010101" pitchFamily="2" charset="-122"/>
                          <a:cs typeface="仿宋_GB2312"/>
                        </a:rPr>
                        <a:t>1000</a:t>
                      </a:r>
                      <a:endParaRPr lang="zh-CN" sz="1300" kern="0" dirty="0">
                        <a:solidFill>
                          <a:srgbClr val="FF0000"/>
                        </a:solidFill>
                        <a:effectLst/>
                        <a:latin typeface="仿宋_GB2312"/>
                        <a:ea typeface="宋体" panose="02010600030101010101" pitchFamily="2" charset="-122"/>
                        <a:cs typeface="仿宋_GB2312"/>
                      </a:endParaRPr>
                    </a:p>
                  </a:txBody>
                  <a:tcPr marL="58119" marR="58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lnSpc>
                          <a:spcPts val="2550"/>
                        </a:lnSpc>
                        <a:spcAft>
                          <a:spcPts val="0"/>
                        </a:spcAft>
                      </a:pPr>
                      <a:r>
                        <a:rPr lang="en-US" sz="1300" kern="0">
                          <a:solidFill>
                            <a:srgbClr val="000000"/>
                          </a:solidFill>
                          <a:effectLst/>
                          <a:latin typeface="仿宋_GB2312"/>
                          <a:ea typeface="宋体" panose="02010600030101010101" pitchFamily="2" charset="-122"/>
                          <a:cs typeface="仿宋_GB2312"/>
                        </a:rPr>
                        <a:t>6.50%</a:t>
                      </a:r>
                      <a:endParaRPr lang="zh-CN" sz="900" kern="100">
                        <a:effectLst/>
                        <a:latin typeface="Times New Roman" panose="02020603050405020304" pitchFamily="18" charset="0"/>
                        <a:ea typeface="宋体" panose="02010600030101010101" pitchFamily="2" charset="-122"/>
                      </a:endParaRPr>
                    </a:p>
                  </a:txBody>
                  <a:tcPr marL="58119" marR="58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2550"/>
                        </a:lnSpc>
                        <a:spcAft>
                          <a:spcPts val="0"/>
                        </a:spcAft>
                      </a:pPr>
                      <a:r>
                        <a:rPr lang="en-US" sz="1300" kern="0">
                          <a:solidFill>
                            <a:srgbClr val="000000"/>
                          </a:solidFill>
                          <a:effectLst/>
                          <a:latin typeface="仿宋_GB2312"/>
                          <a:ea typeface="宋体" panose="02010600030101010101" pitchFamily="2" charset="-122"/>
                          <a:cs typeface="仿宋_GB2312"/>
                        </a:rPr>
                        <a:t>75%</a:t>
                      </a:r>
                      <a:endParaRPr lang="zh-CN" sz="900" kern="100">
                        <a:effectLst/>
                        <a:latin typeface="Times New Roman" panose="02020603050405020304" pitchFamily="18" charset="0"/>
                        <a:ea typeface="宋体" panose="02010600030101010101" pitchFamily="2" charset="-122"/>
                      </a:endParaRPr>
                    </a:p>
                  </a:txBody>
                  <a:tcPr marL="58119" marR="58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2550"/>
                        </a:lnSpc>
                        <a:spcAft>
                          <a:spcPts val="0"/>
                        </a:spcAft>
                      </a:pPr>
                      <a:r>
                        <a:rPr lang="en-US" sz="1300" kern="0">
                          <a:solidFill>
                            <a:srgbClr val="000000"/>
                          </a:solidFill>
                          <a:effectLst/>
                          <a:latin typeface="仿宋_GB2312"/>
                          <a:ea typeface="宋体" panose="02010600030101010101" pitchFamily="2" charset="-122"/>
                          <a:cs typeface="仿宋_GB2312"/>
                        </a:rPr>
                        <a:t>25%</a:t>
                      </a:r>
                      <a:endParaRPr lang="zh-CN" sz="900" kern="100">
                        <a:effectLst/>
                        <a:latin typeface="Times New Roman" panose="02020603050405020304" pitchFamily="18" charset="0"/>
                        <a:ea typeface="宋体" panose="02010600030101010101" pitchFamily="2" charset="-122"/>
                      </a:endParaRPr>
                    </a:p>
                  </a:txBody>
                  <a:tcPr marL="58119" marR="58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661">
                <a:tc gridSpan="5">
                  <a:txBody>
                    <a:bodyPr/>
                    <a:lstStyle/>
                    <a:p>
                      <a:pPr marL="266700" algn="ctr">
                        <a:lnSpc>
                          <a:spcPts val="2550"/>
                        </a:lnSpc>
                        <a:spcAft>
                          <a:spcPts val="0"/>
                        </a:spcAft>
                      </a:pPr>
                      <a:r>
                        <a:rPr lang="zh-CN" sz="1300" b="1" kern="0">
                          <a:solidFill>
                            <a:srgbClr val="000000"/>
                          </a:solidFill>
                          <a:effectLst/>
                          <a:latin typeface="Times New Roman" panose="02020603050405020304" pitchFamily="18" charset="0"/>
                          <a:ea typeface="仿宋_GB2312"/>
                          <a:cs typeface="仿宋_GB2312"/>
                        </a:rPr>
                        <a:t>二、水产创新保险（费率调整系数为</a:t>
                      </a:r>
                      <a:r>
                        <a:rPr lang="en-US" sz="1300" b="1" kern="0">
                          <a:solidFill>
                            <a:srgbClr val="000000"/>
                          </a:solidFill>
                          <a:effectLst/>
                          <a:latin typeface="Times New Roman" panose="02020603050405020304" pitchFamily="18" charset="0"/>
                          <a:ea typeface="仿宋_GB2312"/>
                          <a:cs typeface="仿宋_GB2312"/>
                        </a:rPr>
                        <a:t>0.9-1.1</a:t>
                      </a:r>
                      <a:r>
                        <a:rPr lang="zh-CN" sz="1300" b="1" kern="0">
                          <a:solidFill>
                            <a:srgbClr val="000000"/>
                          </a:solidFill>
                          <a:effectLst/>
                          <a:latin typeface="Times New Roman" panose="02020603050405020304" pitchFamily="18" charset="0"/>
                          <a:ea typeface="仿宋_GB2312"/>
                          <a:cs typeface="仿宋_GB2312"/>
                        </a:rPr>
                        <a:t>）</a:t>
                      </a:r>
                      <a:endParaRPr lang="zh-CN" sz="900" b="1" kern="100">
                        <a:effectLst/>
                        <a:latin typeface="Times New Roman" panose="02020603050405020304" pitchFamily="18" charset="0"/>
                        <a:ea typeface="宋体" panose="02010600030101010101" pitchFamily="2" charset="-122"/>
                      </a:endParaRPr>
                    </a:p>
                  </a:txBody>
                  <a:tcPr marL="58119" marR="58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hMerge="1">
                  <a:tcPr/>
                </a:tc>
                <a:tc hMerge="1">
                  <a:tcPr/>
                </a:tc>
              </a:tr>
              <a:tr h="355661">
                <a:tc>
                  <a:txBody>
                    <a:bodyPr/>
                    <a:lstStyle/>
                    <a:p>
                      <a:pPr algn="ctr" fontAlgn="ctr">
                        <a:lnSpc>
                          <a:spcPts val="2550"/>
                        </a:lnSpc>
                        <a:spcAft>
                          <a:spcPts val="0"/>
                        </a:spcAft>
                      </a:pPr>
                      <a:r>
                        <a:rPr lang="en-US" sz="1300" b="1" kern="0">
                          <a:solidFill>
                            <a:srgbClr val="000000"/>
                          </a:solidFill>
                          <a:effectLst/>
                          <a:latin typeface="仿宋_GB2312"/>
                          <a:ea typeface="宋体" panose="02010600030101010101" pitchFamily="2" charset="-122"/>
                          <a:cs typeface="仿宋_GB2312"/>
                        </a:rPr>
                        <a:t>1.</a:t>
                      </a:r>
                      <a:r>
                        <a:rPr lang="zh-CN" sz="1300" b="1" kern="0">
                          <a:solidFill>
                            <a:srgbClr val="000000"/>
                          </a:solidFill>
                          <a:effectLst/>
                          <a:latin typeface="Times New Roman" panose="02020603050405020304" pitchFamily="18" charset="0"/>
                          <a:ea typeface="仿宋_GB2312"/>
                          <a:cs typeface="仿宋_GB2312"/>
                        </a:rPr>
                        <a:t>淡水水产养殖创新保险</a:t>
                      </a:r>
                      <a:endParaRPr lang="zh-CN" sz="900" b="1" kern="100">
                        <a:effectLst/>
                        <a:latin typeface="Times New Roman" panose="02020603050405020304" pitchFamily="18" charset="0"/>
                        <a:ea typeface="宋体" panose="02010600030101010101" pitchFamily="2" charset="-122"/>
                      </a:endParaRPr>
                    </a:p>
                  </a:txBody>
                  <a:tcPr marL="58119" marR="58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lnSpc>
                          <a:spcPts val="2550"/>
                        </a:lnSpc>
                        <a:spcAft>
                          <a:spcPts val="0"/>
                        </a:spcAft>
                      </a:pPr>
                      <a:r>
                        <a:rPr lang="en-US" sz="1300" kern="0" dirty="0">
                          <a:solidFill>
                            <a:srgbClr val="FF0000"/>
                          </a:solidFill>
                          <a:effectLst/>
                          <a:latin typeface="仿宋_GB2312"/>
                          <a:ea typeface="宋体" panose="02010600030101010101" pitchFamily="2" charset="-122"/>
                          <a:cs typeface="仿宋_GB2312"/>
                        </a:rPr>
                        <a:t>5100-224000</a:t>
                      </a:r>
                      <a:endParaRPr lang="zh-CN" sz="1300" kern="0" dirty="0">
                        <a:solidFill>
                          <a:srgbClr val="FF0000"/>
                        </a:solidFill>
                        <a:effectLst/>
                        <a:latin typeface="仿宋_GB2312"/>
                        <a:ea typeface="宋体" panose="02010600030101010101" pitchFamily="2" charset="-122"/>
                        <a:cs typeface="仿宋_GB2312"/>
                      </a:endParaRPr>
                    </a:p>
                  </a:txBody>
                  <a:tcPr marL="58119" marR="58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ctr" latinLnBrk="0" hangingPunct="1">
                        <a:lnSpc>
                          <a:spcPts val="2550"/>
                        </a:lnSpc>
                        <a:spcAft>
                          <a:spcPts val="0"/>
                        </a:spcAft>
                      </a:pPr>
                      <a:r>
                        <a:rPr lang="en-US" sz="1300" kern="0" dirty="0">
                          <a:solidFill>
                            <a:srgbClr val="FF0000"/>
                          </a:solidFill>
                          <a:effectLst/>
                          <a:latin typeface="仿宋_GB2312"/>
                          <a:ea typeface="宋体" panose="02010600030101010101" pitchFamily="2" charset="-122"/>
                          <a:cs typeface="仿宋_GB2312"/>
                        </a:rPr>
                        <a:t>4.32%-7.7%</a:t>
                      </a:r>
                      <a:endParaRPr lang="zh-CN" sz="1300" kern="0" dirty="0">
                        <a:solidFill>
                          <a:srgbClr val="FF0000"/>
                        </a:solidFill>
                        <a:effectLst/>
                        <a:latin typeface="仿宋_GB2312"/>
                        <a:ea typeface="宋体" panose="02010600030101010101" pitchFamily="2" charset="-122"/>
                        <a:cs typeface="仿宋_GB2312"/>
                      </a:endParaRPr>
                    </a:p>
                  </a:txBody>
                  <a:tcPr marL="58119" marR="58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ctr" latinLnBrk="0" hangingPunct="1">
                        <a:lnSpc>
                          <a:spcPts val="2550"/>
                        </a:lnSpc>
                        <a:spcAft>
                          <a:spcPts val="0"/>
                        </a:spcAft>
                      </a:pPr>
                      <a:r>
                        <a:rPr lang="en-US" sz="1300" kern="0" dirty="0">
                          <a:solidFill>
                            <a:srgbClr val="FF0000"/>
                          </a:solidFill>
                          <a:effectLst/>
                          <a:latin typeface="仿宋_GB2312"/>
                          <a:ea typeface="宋体" panose="02010600030101010101" pitchFamily="2" charset="-122"/>
                          <a:cs typeface="仿宋_GB2312"/>
                        </a:rPr>
                        <a:t>55%</a:t>
                      </a:r>
                      <a:endParaRPr lang="zh-CN" sz="1300" kern="0" dirty="0">
                        <a:solidFill>
                          <a:srgbClr val="FF0000"/>
                        </a:solidFill>
                        <a:effectLst/>
                        <a:latin typeface="仿宋_GB2312"/>
                        <a:ea typeface="宋体" panose="02010600030101010101" pitchFamily="2" charset="-122"/>
                        <a:cs typeface="仿宋_GB2312"/>
                      </a:endParaRPr>
                    </a:p>
                  </a:txBody>
                  <a:tcPr marL="58119" marR="58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ctr" latinLnBrk="0" hangingPunct="1">
                        <a:lnSpc>
                          <a:spcPts val="2550"/>
                        </a:lnSpc>
                        <a:spcAft>
                          <a:spcPts val="0"/>
                        </a:spcAft>
                      </a:pPr>
                      <a:r>
                        <a:rPr lang="en-US" sz="1300" kern="0" dirty="0">
                          <a:solidFill>
                            <a:srgbClr val="FF0000"/>
                          </a:solidFill>
                          <a:effectLst/>
                          <a:latin typeface="仿宋_GB2312"/>
                          <a:ea typeface="宋体" panose="02010600030101010101" pitchFamily="2" charset="-122"/>
                          <a:cs typeface="仿宋_GB2312"/>
                        </a:rPr>
                        <a:t>45%</a:t>
                      </a:r>
                      <a:endParaRPr lang="zh-CN" sz="1300" kern="0" dirty="0">
                        <a:solidFill>
                          <a:srgbClr val="FF0000"/>
                        </a:solidFill>
                        <a:effectLst/>
                        <a:latin typeface="仿宋_GB2312"/>
                        <a:ea typeface="宋体" panose="02010600030101010101" pitchFamily="2" charset="-122"/>
                        <a:cs typeface="仿宋_GB2312"/>
                      </a:endParaRPr>
                    </a:p>
                  </a:txBody>
                  <a:tcPr marL="58119" marR="58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55661">
                <a:tc>
                  <a:txBody>
                    <a:bodyPr/>
                    <a:lstStyle/>
                    <a:p>
                      <a:pPr algn="ctr" fontAlgn="ctr">
                        <a:lnSpc>
                          <a:spcPts val="2550"/>
                        </a:lnSpc>
                        <a:spcAft>
                          <a:spcPts val="0"/>
                        </a:spcAft>
                      </a:pPr>
                      <a:r>
                        <a:rPr lang="en-US" sz="1300" b="1" kern="0">
                          <a:solidFill>
                            <a:srgbClr val="000000"/>
                          </a:solidFill>
                          <a:effectLst/>
                          <a:latin typeface="仿宋_GB2312"/>
                          <a:ea typeface="宋体" panose="02010600030101010101" pitchFamily="2" charset="-122"/>
                          <a:cs typeface="仿宋_GB2312"/>
                        </a:rPr>
                        <a:t>2.</a:t>
                      </a:r>
                      <a:r>
                        <a:rPr lang="zh-CN" sz="1300" b="1" kern="0">
                          <a:solidFill>
                            <a:srgbClr val="000000"/>
                          </a:solidFill>
                          <a:effectLst/>
                          <a:latin typeface="Times New Roman" panose="02020603050405020304" pitchFamily="18" charset="0"/>
                          <a:ea typeface="仿宋_GB2312"/>
                          <a:cs typeface="仿宋_GB2312"/>
                        </a:rPr>
                        <a:t>淡水水产苗种养殖保险</a:t>
                      </a:r>
                      <a:endParaRPr lang="zh-CN" sz="900" b="1" kern="100">
                        <a:effectLst/>
                        <a:latin typeface="Times New Roman" panose="02020603050405020304" pitchFamily="18" charset="0"/>
                        <a:ea typeface="宋体" panose="02010600030101010101" pitchFamily="2" charset="-122"/>
                      </a:endParaRPr>
                    </a:p>
                  </a:txBody>
                  <a:tcPr marL="58119" marR="58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lnSpc>
                          <a:spcPts val="2550"/>
                        </a:lnSpc>
                        <a:spcAft>
                          <a:spcPts val="0"/>
                        </a:spcAft>
                      </a:pPr>
                      <a:r>
                        <a:rPr lang="en-US" sz="1300" kern="0" dirty="0">
                          <a:solidFill>
                            <a:srgbClr val="FF0000"/>
                          </a:solidFill>
                          <a:effectLst/>
                          <a:latin typeface="仿宋_GB2312"/>
                          <a:ea typeface="宋体" panose="02010600030101010101" pitchFamily="2" charset="-122"/>
                          <a:cs typeface="仿宋_GB2312"/>
                        </a:rPr>
                        <a:t>2000-20000</a:t>
                      </a:r>
                      <a:endParaRPr lang="zh-CN" sz="1300" kern="0" dirty="0">
                        <a:solidFill>
                          <a:srgbClr val="FF0000"/>
                        </a:solidFill>
                        <a:effectLst/>
                        <a:latin typeface="仿宋_GB2312"/>
                        <a:ea typeface="宋体" panose="02010600030101010101" pitchFamily="2" charset="-122"/>
                        <a:cs typeface="仿宋_GB2312"/>
                      </a:endParaRPr>
                    </a:p>
                  </a:txBody>
                  <a:tcPr marL="58119" marR="58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ctr" latinLnBrk="0" hangingPunct="1">
                        <a:lnSpc>
                          <a:spcPts val="2550"/>
                        </a:lnSpc>
                        <a:spcAft>
                          <a:spcPts val="0"/>
                        </a:spcAft>
                      </a:pPr>
                      <a:r>
                        <a:rPr lang="en-US" sz="1300" kern="0" dirty="0">
                          <a:solidFill>
                            <a:srgbClr val="FF0000"/>
                          </a:solidFill>
                          <a:effectLst/>
                          <a:latin typeface="仿宋_GB2312"/>
                          <a:ea typeface="宋体" panose="02010600030101010101" pitchFamily="2" charset="-122"/>
                          <a:cs typeface="仿宋_GB2312"/>
                        </a:rPr>
                        <a:t>7.20%-8.80%</a:t>
                      </a:r>
                      <a:endParaRPr lang="zh-CN" sz="1300" kern="0" dirty="0">
                        <a:solidFill>
                          <a:srgbClr val="FF0000"/>
                        </a:solidFill>
                        <a:effectLst/>
                        <a:latin typeface="仿宋_GB2312"/>
                        <a:ea typeface="宋体" panose="02010600030101010101" pitchFamily="2" charset="-122"/>
                        <a:cs typeface="仿宋_GB2312"/>
                      </a:endParaRPr>
                    </a:p>
                  </a:txBody>
                  <a:tcPr marL="58119" marR="58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ctr" latinLnBrk="0" hangingPunct="1">
                        <a:lnSpc>
                          <a:spcPts val="2550"/>
                        </a:lnSpc>
                        <a:spcAft>
                          <a:spcPts val="0"/>
                        </a:spcAft>
                      </a:pPr>
                      <a:r>
                        <a:rPr lang="en-US" sz="1300" kern="0" dirty="0">
                          <a:solidFill>
                            <a:srgbClr val="FF0000"/>
                          </a:solidFill>
                          <a:effectLst/>
                          <a:latin typeface="仿宋_GB2312"/>
                          <a:ea typeface="宋体" panose="02010600030101010101" pitchFamily="2" charset="-122"/>
                          <a:cs typeface="仿宋_GB2312"/>
                        </a:rPr>
                        <a:t>60%</a:t>
                      </a:r>
                      <a:endParaRPr lang="zh-CN" sz="1300" kern="0" dirty="0">
                        <a:solidFill>
                          <a:srgbClr val="FF0000"/>
                        </a:solidFill>
                        <a:effectLst/>
                        <a:latin typeface="仿宋_GB2312"/>
                        <a:ea typeface="宋体" panose="02010600030101010101" pitchFamily="2" charset="-122"/>
                        <a:cs typeface="仿宋_GB2312"/>
                      </a:endParaRPr>
                    </a:p>
                  </a:txBody>
                  <a:tcPr marL="58119" marR="58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ctr" latinLnBrk="0" hangingPunct="1">
                        <a:lnSpc>
                          <a:spcPts val="2550"/>
                        </a:lnSpc>
                        <a:spcAft>
                          <a:spcPts val="0"/>
                        </a:spcAft>
                      </a:pPr>
                      <a:r>
                        <a:rPr lang="en-US" sz="1300" kern="0" dirty="0">
                          <a:solidFill>
                            <a:srgbClr val="FF0000"/>
                          </a:solidFill>
                          <a:effectLst/>
                          <a:latin typeface="仿宋_GB2312"/>
                          <a:ea typeface="宋体" panose="02010600030101010101" pitchFamily="2" charset="-122"/>
                          <a:cs typeface="仿宋_GB2312"/>
                        </a:rPr>
                        <a:t>40%</a:t>
                      </a:r>
                      <a:endParaRPr lang="zh-CN" sz="1300" kern="0" dirty="0">
                        <a:solidFill>
                          <a:srgbClr val="FF0000"/>
                        </a:solidFill>
                        <a:effectLst/>
                        <a:latin typeface="仿宋_GB2312"/>
                        <a:ea typeface="宋体" panose="02010600030101010101" pitchFamily="2" charset="-122"/>
                        <a:cs typeface="仿宋_GB2312"/>
                      </a:endParaRPr>
                    </a:p>
                  </a:txBody>
                  <a:tcPr marL="58119" marR="58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55661">
                <a:tc gridSpan="5">
                  <a:txBody>
                    <a:bodyPr/>
                    <a:lstStyle/>
                    <a:p>
                      <a:pPr marL="266700" algn="ctr">
                        <a:lnSpc>
                          <a:spcPts val="2550"/>
                        </a:lnSpc>
                        <a:spcAft>
                          <a:spcPts val="0"/>
                        </a:spcAft>
                      </a:pPr>
                      <a:r>
                        <a:rPr lang="zh-CN" sz="1300" b="1" kern="0" dirty="0">
                          <a:solidFill>
                            <a:srgbClr val="000000"/>
                          </a:solidFill>
                          <a:effectLst/>
                          <a:latin typeface="Times New Roman" panose="02020603050405020304" pitchFamily="18" charset="0"/>
                          <a:ea typeface="仿宋_GB2312"/>
                          <a:cs typeface="仿宋_GB2312"/>
                        </a:rPr>
                        <a:t>三、花卉苗木创新保险</a:t>
                      </a:r>
                      <a:endParaRPr lang="zh-CN" sz="1300" b="1" kern="0" dirty="0">
                        <a:solidFill>
                          <a:srgbClr val="000000"/>
                        </a:solidFill>
                        <a:effectLst/>
                        <a:latin typeface="Times New Roman" panose="02020603050405020304" pitchFamily="18" charset="0"/>
                        <a:ea typeface="仿宋_GB2312"/>
                        <a:cs typeface="仿宋_GB2312"/>
                      </a:endParaRPr>
                    </a:p>
                  </a:txBody>
                  <a:tcPr marL="58119" marR="58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hMerge="1">
                  <a:tcPr/>
                </a:tc>
                <a:tc hMerge="1">
                  <a:tcPr/>
                </a:tc>
              </a:tr>
              <a:tr h="355661">
                <a:tc>
                  <a:txBody>
                    <a:bodyPr/>
                    <a:lstStyle/>
                    <a:p>
                      <a:pPr algn="ctr" fontAlgn="ctr">
                        <a:lnSpc>
                          <a:spcPts val="2550"/>
                        </a:lnSpc>
                        <a:spcAft>
                          <a:spcPts val="0"/>
                        </a:spcAft>
                      </a:pPr>
                      <a:r>
                        <a:rPr lang="zh-CN" sz="1300" b="1" kern="0">
                          <a:solidFill>
                            <a:srgbClr val="000000"/>
                          </a:solidFill>
                          <a:effectLst/>
                          <a:latin typeface="Times New Roman" panose="02020603050405020304" pitchFamily="18" charset="0"/>
                          <a:ea typeface="仿宋_GB2312"/>
                          <a:cs typeface="仿宋_GB2312"/>
                        </a:rPr>
                        <a:t>花卉苗木创新保险</a:t>
                      </a:r>
                      <a:endParaRPr lang="zh-CN" sz="1300" b="1" kern="0">
                        <a:solidFill>
                          <a:srgbClr val="000000"/>
                        </a:solidFill>
                        <a:effectLst/>
                        <a:latin typeface="Times New Roman" panose="02020603050405020304" pitchFamily="18" charset="0"/>
                        <a:ea typeface="仿宋_GB2312"/>
                        <a:cs typeface="仿宋_GB2312"/>
                      </a:endParaRPr>
                    </a:p>
                  </a:txBody>
                  <a:tcPr marL="58119" marR="58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2550"/>
                        </a:lnSpc>
                        <a:spcAft>
                          <a:spcPts val="0"/>
                        </a:spcAft>
                      </a:pPr>
                      <a:r>
                        <a:rPr lang="en-US" sz="1300" kern="0">
                          <a:solidFill>
                            <a:srgbClr val="000000"/>
                          </a:solidFill>
                          <a:effectLst/>
                          <a:latin typeface="仿宋_GB2312"/>
                          <a:ea typeface="宋体" panose="02010600030101010101" pitchFamily="2" charset="-122"/>
                          <a:cs typeface="仿宋_GB2312"/>
                        </a:rPr>
                        <a:t>3000-90000</a:t>
                      </a:r>
                      <a:endParaRPr lang="zh-CN" sz="900" kern="100">
                        <a:effectLst/>
                        <a:latin typeface="Times New Roman" panose="02020603050405020304" pitchFamily="18" charset="0"/>
                        <a:ea typeface="宋体" panose="02010600030101010101" pitchFamily="2" charset="-122"/>
                      </a:endParaRPr>
                    </a:p>
                  </a:txBody>
                  <a:tcPr marL="58119" marR="58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2550"/>
                        </a:lnSpc>
                        <a:spcAft>
                          <a:spcPts val="0"/>
                        </a:spcAft>
                      </a:pPr>
                      <a:r>
                        <a:rPr lang="en-US" sz="1300" kern="0">
                          <a:solidFill>
                            <a:srgbClr val="000000"/>
                          </a:solidFill>
                          <a:effectLst/>
                          <a:latin typeface="仿宋_GB2312"/>
                          <a:ea typeface="宋体" panose="02010600030101010101" pitchFamily="2" charset="-122"/>
                          <a:cs typeface="仿宋_GB2312"/>
                        </a:rPr>
                        <a:t>10.00%</a:t>
                      </a:r>
                      <a:endParaRPr lang="zh-CN" sz="900" kern="100">
                        <a:effectLst/>
                        <a:latin typeface="Times New Roman" panose="02020603050405020304" pitchFamily="18" charset="0"/>
                        <a:ea typeface="宋体" panose="02010600030101010101" pitchFamily="2" charset="-122"/>
                      </a:endParaRPr>
                    </a:p>
                  </a:txBody>
                  <a:tcPr marL="58119" marR="58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lnSpc>
                          <a:spcPts val="2550"/>
                        </a:lnSpc>
                        <a:spcAft>
                          <a:spcPts val="0"/>
                        </a:spcAft>
                      </a:pPr>
                      <a:r>
                        <a:rPr lang="en-US" sz="1300" kern="0" dirty="0">
                          <a:solidFill>
                            <a:srgbClr val="FF0000"/>
                          </a:solidFill>
                          <a:effectLst/>
                          <a:latin typeface="仿宋_GB2312"/>
                          <a:ea typeface="宋体" panose="02010600030101010101" pitchFamily="2" charset="-122"/>
                          <a:cs typeface="仿宋_GB2312"/>
                        </a:rPr>
                        <a:t>55%</a:t>
                      </a:r>
                      <a:endParaRPr lang="zh-CN" sz="1300" kern="0" dirty="0">
                        <a:solidFill>
                          <a:srgbClr val="FF0000"/>
                        </a:solidFill>
                        <a:effectLst/>
                        <a:latin typeface="仿宋_GB2312"/>
                        <a:ea typeface="宋体" panose="02010600030101010101" pitchFamily="2" charset="-122"/>
                        <a:cs typeface="仿宋_GB2312"/>
                      </a:endParaRPr>
                    </a:p>
                  </a:txBody>
                  <a:tcPr marL="58119" marR="58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ctr" latinLnBrk="0" hangingPunct="1">
                        <a:lnSpc>
                          <a:spcPts val="2550"/>
                        </a:lnSpc>
                        <a:spcAft>
                          <a:spcPts val="0"/>
                        </a:spcAft>
                      </a:pPr>
                      <a:r>
                        <a:rPr lang="en-US" sz="1300" kern="0" dirty="0">
                          <a:solidFill>
                            <a:srgbClr val="FF0000"/>
                          </a:solidFill>
                          <a:effectLst/>
                          <a:latin typeface="仿宋_GB2312"/>
                          <a:ea typeface="宋体" panose="02010600030101010101" pitchFamily="2" charset="-122"/>
                          <a:cs typeface="仿宋_GB2312"/>
                        </a:rPr>
                        <a:t>45%</a:t>
                      </a:r>
                      <a:endParaRPr lang="zh-CN" sz="1300" kern="0" dirty="0">
                        <a:solidFill>
                          <a:srgbClr val="FF0000"/>
                        </a:solidFill>
                        <a:effectLst/>
                        <a:latin typeface="仿宋_GB2312"/>
                        <a:ea typeface="宋体" panose="02010600030101010101" pitchFamily="2" charset="-122"/>
                        <a:cs typeface="仿宋_GB2312"/>
                      </a:endParaRPr>
                    </a:p>
                  </a:txBody>
                  <a:tcPr marL="58119" marR="58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55661">
                <a:tc gridSpan="5">
                  <a:txBody>
                    <a:bodyPr/>
                    <a:lstStyle/>
                    <a:p>
                      <a:pPr marL="266700" algn="ctr">
                        <a:lnSpc>
                          <a:spcPts val="2550"/>
                        </a:lnSpc>
                        <a:spcAft>
                          <a:spcPts val="0"/>
                        </a:spcAft>
                      </a:pPr>
                      <a:r>
                        <a:rPr lang="zh-CN" sz="1300" b="1" kern="0">
                          <a:solidFill>
                            <a:srgbClr val="000000"/>
                          </a:solidFill>
                          <a:effectLst/>
                          <a:latin typeface="Times New Roman" panose="02020603050405020304" pitchFamily="18" charset="0"/>
                          <a:ea typeface="仿宋_GB2312"/>
                          <a:cs typeface="仿宋_GB2312"/>
                        </a:rPr>
                        <a:t>四、农业大棚创新保险</a:t>
                      </a:r>
                      <a:endParaRPr lang="zh-CN" sz="1300" b="1" kern="0">
                        <a:solidFill>
                          <a:srgbClr val="000000"/>
                        </a:solidFill>
                        <a:effectLst/>
                        <a:latin typeface="Times New Roman" panose="02020603050405020304" pitchFamily="18" charset="0"/>
                        <a:ea typeface="仿宋_GB2312"/>
                        <a:cs typeface="仿宋_GB2312"/>
                      </a:endParaRPr>
                    </a:p>
                  </a:txBody>
                  <a:tcPr marL="58119" marR="58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hMerge="1">
                  <a:tcPr/>
                </a:tc>
                <a:tc hMerge="1">
                  <a:tcPr/>
                </a:tc>
              </a:tr>
              <a:tr h="355661">
                <a:tc>
                  <a:txBody>
                    <a:bodyPr/>
                    <a:lstStyle/>
                    <a:p>
                      <a:pPr algn="ctr" fontAlgn="ctr">
                        <a:lnSpc>
                          <a:spcPts val="2550"/>
                        </a:lnSpc>
                        <a:spcAft>
                          <a:spcPts val="0"/>
                        </a:spcAft>
                      </a:pPr>
                      <a:r>
                        <a:rPr lang="en-US" sz="1300" b="1" kern="0">
                          <a:solidFill>
                            <a:srgbClr val="000000"/>
                          </a:solidFill>
                          <a:effectLst/>
                          <a:latin typeface="仿宋_GB2312"/>
                          <a:ea typeface="宋体" panose="02010600030101010101" pitchFamily="2" charset="-122"/>
                          <a:cs typeface="仿宋_GB2312"/>
                        </a:rPr>
                        <a:t>1.</a:t>
                      </a:r>
                      <a:r>
                        <a:rPr lang="zh-CN" sz="1300" b="1" kern="0">
                          <a:solidFill>
                            <a:srgbClr val="000000"/>
                          </a:solidFill>
                          <a:effectLst/>
                          <a:latin typeface="Times New Roman" panose="02020603050405020304" pitchFamily="18" charset="0"/>
                          <a:ea typeface="仿宋_GB2312"/>
                          <a:cs typeface="仿宋_GB2312"/>
                        </a:rPr>
                        <a:t>大棚创新保险（简易大棚）</a:t>
                      </a:r>
                      <a:endParaRPr lang="zh-CN" sz="900" b="1" kern="100">
                        <a:effectLst/>
                        <a:latin typeface="Times New Roman" panose="02020603050405020304" pitchFamily="18" charset="0"/>
                        <a:ea typeface="宋体" panose="02010600030101010101" pitchFamily="2" charset="-122"/>
                      </a:endParaRPr>
                    </a:p>
                  </a:txBody>
                  <a:tcPr marL="58119" marR="58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2550"/>
                        </a:lnSpc>
                        <a:spcAft>
                          <a:spcPts val="0"/>
                        </a:spcAft>
                      </a:pPr>
                      <a:r>
                        <a:rPr lang="en-US" sz="1300" kern="0">
                          <a:solidFill>
                            <a:srgbClr val="000000"/>
                          </a:solidFill>
                          <a:effectLst/>
                          <a:latin typeface="仿宋_GB2312"/>
                          <a:ea typeface="宋体" panose="02010600030101010101" pitchFamily="2" charset="-122"/>
                          <a:cs typeface="仿宋_GB2312"/>
                        </a:rPr>
                        <a:t>3000-25000</a:t>
                      </a:r>
                      <a:endParaRPr lang="zh-CN" sz="900" kern="100">
                        <a:effectLst/>
                        <a:latin typeface="Times New Roman" panose="02020603050405020304" pitchFamily="18" charset="0"/>
                        <a:ea typeface="宋体" panose="02010600030101010101" pitchFamily="2" charset="-122"/>
                      </a:endParaRPr>
                    </a:p>
                  </a:txBody>
                  <a:tcPr marL="58119" marR="58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lnSpc>
                          <a:spcPts val="2550"/>
                        </a:lnSpc>
                        <a:spcAft>
                          <a:spcPts val="0"/>
                        </a:spcAft>
                      </a:pPr>
                      <a:r>
                        <a:rPr lang="en-US" sz="1300" kern="0" dirty="0">
                          <a:solidFill>
                            <a:srgbClr val="FF0000"/>
                          </a:solidFill>
                          <a:effectLst/>
                          <a:latin typeface="仿宋_GB2312"/>
                          <a:ea typeface="宋体" panose="02010600030101010101" pitchFamily="2" charset="-122"/>
                          <a:cs typeface="仿宋_GB2312"/>
                        </a:rPr>
                        <a:t>4.50%</a:t>
                      </a:r>
                      <a:endParaRPr lang="zh-CN" sz="1300" kern="0" dirty="0">
                        <a:solidFill>
                          <a:srgbClr val="FF0000"/>
                        </a:solidFill>
                        <a:effectLst/>
                        <a:latin typeface="仿宋_GB2312"/>
                        <a:ea typeface="宋体" panose="02010600030101010101" pitchFamily="2" charset="-122"/>
                        <a:cs typeface="仿宋_GB2312"/>
                      </a:endParaRPr>
                    </a:p>
                  </a:txBody>
                  <a:tcPr marL="58119" marR="58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ctr" latinLnBrk="0" hangingPunct="1">
                        <a:lnSpc>
                          <a:spcPts val="2550"/>
                        </a:lnSpc>
                        <a:spcAft>
                          <a:spcPts val="0"/>
                        </a:spcAft>
                      </a:pPr>
                      <a:r>
                        <a:rPr lang="en-US" sz="1300" kern="0" dirty="0">
                          <a:solidFill>
                            <a:srgbClr val="FF0000"/>
                          </a:solidFill>
                          <a:effectLst/>
                          <a:latin typeface="仿宋_GB2312"/>
                          <a:ea typeface="宋体" panose="02010600030101010101" pitchFamily="2" charset="-122"/>
                          <a:cs typeface="仿宋_GB2312"/>
                        </a:rPr>
                        <a:t>50%</a:t>
                      </a:r>
                      <a:endParaRPr lang="zh-CN" sz="1300" kern="0" dirty="0">
                        <a:solidFill>
                          <a:srgbClr val="FF0000"/>
                        </a:solidFill>
                        <a:effectLst/>
                        <a:latin typeface="仿宋_GB2312"/>
                        <a:ea typeface="宋体" panose="02010600030101010101" pitchFamily="2" charset="-122"/>
                        <a:cs typeface="仿宋_GB2312"/>
                      </a:endParaRPr>
                    </a:p>
                  </a:txBody>
                  <a:tcPr marL="58119" marR="58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ctr" latinLnBrk="0" hangingPunct="1">
                        <a:lnSpc>
                          <a:spcPts val="2550"/>
                        </a:lnSpc>
                        <a:spcAft>
                          <a:spcPts val="0"/>
                        </a:spcAft>
                      </a:pPr>
                      <a:r>
                        <a:rPr lang="en-US" sz="1300" kern="0" dirty="0">
                          <a:solidFill>
                            <a:srgbClr val="FF0000"/>
                          </a:solidFill>
                          <a:effectLst/>
                          <a:latin typeface="仿宋_GB2312"/>
                          <a:ea typeface="宋体" panose="02010600030101010101" pitchFamily="2" charset="-122"/>
                          <a:cs typeface="仿宋_GB2312"/>
                        </a:rPr>
                        <a:t>50%</a:t>
                      </a:r>
                      <a:endParaRPr lang="zh-CN" sz="1300" kern="0" dirty="0">
                        <a:solidFill>
                          <a:srgbClr val="FF0000"/>
                        </a:solidFill>
                        <a:effectLst/>
                        <a:latin typeface="仿宋_GB2312"/>
                        <a:ea typeface="宋体" panose="02010600030101010101" pitchFamily="2" charset="-122"/>
                        <a:cs typeface="仿宋_GB2312"/>
                      </a:endParaRPr>
                    </a:p>
                  </a:txBody>
                  <a:tcPr marL="58119" marR="58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55661">
                <a:tc>
                  <a:txBody>
                    <a:bodyPr/>
                    <a:lstStyle/>
                    <a:p>
                      <a:pPr algn="ctr" fontAlgn="ctr">
                        <a:lnSpc>
                          <a:spcPts val="2550"/>
                        </a:lnSpc>
                        <a:spcAft>
                          <a:spcPts val="0"/>
                        </a:spcAft>
                      </a:pPr>
                      <a:r>
                        <a:rPr lang="en-US" sz="1300" b="1" kern="0">
                          <a:solidFill>
                            <a:srgbClr val="000000"/>
                          </a:solidFill>
                          <a:effectLst/>
                          <a:latin typeface="仿宋_GB2312"/>
                          <a:ea typeface="宋体" panose="02010600030101010101" pitchFamily="2" charset="-122"/>
                          <a:cs typeface="仿宋_GB2312"/>
                        </a:rPr>
                        <a:t>2.</a:t>
                      </a:r>
                      <a:r>
                        <a:rPr lang="zh-CN" sz="1300" b="1" kern="0">
                          <a:solidFill>
                            <a:srgbClr val="000000"/>
                          </a:solidFill>
                          <a:effectLst/>
                          <a:latin typeface="Times New Roman" panose="02020603050405020304" pitchFamily="18" charset="0"/>
                          <a:ea typeface="仿宋_GB2312"/>
                          <a:cs typeface="仿宋_GB2312"/>
                        </a:rPr>
                        <a:t>大棚创新保险（钢结构大棚）</a:t>
                      </a:r>
                      <a:endParaRPr lang="zh-CN" sz="900" b="1" kern="100">
                        <a:effectLst/>
                        <a:latin typeface="Times New Roman" panose="02020603050405020304" pitchFamily="18" charset="0"/>
                        <a:ea typeface="宋体" panose="02010600030101010101" pitchFamily="2" charset="-122"/>
                      </a:endParaRPr>
                    </a:p>
                  </a:txBody>
                  <a:tcPr marL="58119" marR="58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2550"/>
                        </a:lnSpc>
                        <a:spcAft>
                          <a:spcPts val="0"/>
                        </a:spcAft>
                      </a:pPr>
                      <a:r>
                        <a:rPr lang="en-US" sz="1300" kern="0">
                          <a:solidFill>
                            <a:srgbClr val="000000"/>
                          </a:solidFill>
                          <a:effectLst/>
                          <a:latin typeface="仿宋_GB2312"/>
                          <a:ea typeface="宋体" panose="02010600030101010101" pitchFamily="2" charset="-122"/>
                          <a:cs typeface="仿宋_GB2312"/>
                        </a:rPr>
                        <a:t>3000-25000</a:t>
                      </a:r>
                      <a:endParaRPr lang="zh-CN" sz="900" kern="100">
                        <a:effectLst/>
                        <a:latin typeface="Times New Roman" panose="02020603050405020304" pitchFamily="18" charset="0"/>
                        <a:ea typeface="宋体" panose="02010600030101010101" pitchFamily="2" charset="-122"/>
                      </a:endParaRPr>
                    </a:p>
                  </a:txBody>
                  <a:tcPr marL="58119" marR="58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2550"/>
                        </a:lnSpc>
                        <a:spcAft>
                          <a:spcPts val="0"/>
                        </a:spcAft>
                      </a:pPr>
                      <a:r>
                        <a:rPr lang="en-US" sz="1300" kern="0">
                          <a:solidFill>
                            <a:srgbClr val="000000"/>
                          </a:solidFill>
                          <a:effectLst/>
                          <a:latin typeface="仿宋_GB2312"/>
                          <a:ea typeface="宋体" panose="02010600030101010101" pitchFamily="2" charset="-122"/>
                          <a:cs typeface="仿宋_GB2312"/>
                        </a:rPr>
                        <a:t>3.00%</a:t>
                      </a:r>
                      <a:endParaRPr lang="zh-CN" sz="900" kern="100">
                        <a:effectLst/>
                        <a:latin typeface="Times New Roman" panose="02020603050405020304" pitchFamily="18" charset="0"/>
                        <a:ea typeface="宋体" panose="02010600030101010101" pitchFamily="2" charset="-122"/>
                      </a:endParaRPr>
                    </a:p>
                  </a:txBody>
                  <a:tcPr marL="58119" marR="58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lnSpc>
                          <a:spcPts val="2550"/>
                        </a:lnSpc>
                        <a:spcAft>
                          <a:spcPts val="0"/>
                        </a:spcAft>
                      </a:pPr>
                      <a:r>
                        <a:rPr lang="en-US" sz="1300" kern="0">
                          <a:solidFill>
                            <a:srgbClr val="FF0000"/>
                          </a:solidFill>
                          <a:effectLst/>
                          <a:latin typeface="仿宋_GB2312"/>
                          <a:ea typeface="宋体" panose="02010600030101010101" pitchFamily="2" charset="-122"/>
                          <a:cs typeface="仿宋_GB2312"/>
                        </a:rPr>
                        <a:t>50%</a:t>
                      </a:r>
                      <a:endParaRPr lang="zh-CN" sz="1300" kern="0">
                        <a:solidFill>
                          <a:srgbClr val="FF0000"/>
                        </a:solidFill>
                        <a:effectLst/>
                        <a:latin typeface="仿宋_GB2312"/>
                        <a:ea typeface="宋体" panose="02010600030101010101" pitchFamily="2" charset="-122"/>
                        <a:cs typeface="仿宋_GB2312"/>
                      </a:endParaRPr>
                    </a:p>
                  </a:txBody>
                  <a:tcPr marL="58119" marR="58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ctr" latinLnBrk="0" hangingPunct="1">
                        <a:lnSpc>
                          <a:spcPts val="2550"/>
                        </a:lnSpc>
                        <a:spcAft>
                          <a:spcPts val="0"/>
                        </a:spcAft>
                      </a:pPr>
                      <a:r>
                        <a:rPr lang="en-US" sz="1300" kern="0" dirty="0">
                          <a:solidFill>
                            <a:srgbClr val="FF0000"/>
                          </a:solidFill>
                          <a:effectLst/>
                          <a:latin typeface="仿宋_GB2312"/>
                          <a:ea typeface="宋体" panose="02010600030101010101" pitchFamily="2" charset="-122"/>
                          <a:cs typeface="仿宋_GB2312"/>
                        </a:rPr>
                        <a:t>50%</a:t>
                      </a:r>
                      <a:endParaRPr lang="zh-CN" sz="1300" kern="0" dirty="0">
                        <a:solidFill>
                          <a:srgbClr val="FF0000"/>
                        </a:solidFill>
                        <a:effectLst/>
                        <a:latin typeface="仿宋_GB2312"/>
                        <a:ea typeface="宋体" panose="02010600030101010101" pitchFamily="2" charset="-122"/>
                        <a:cs typeface="仿宋_GB2312"/>
                      </a:endParaRPr>
                    </a:p>
                  </a:txBody>
                  <a:tcPr marL="58119" marR="58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梯形 1"/>
          <p:cNvSpPr/>
          <p:nvPr/>
        </p:nvSpPr>
        <p:spPr>
          <a:xfrm rot="-5400000" flipV="1">
            <a:off x="7442200" y="-466725"/>
            <a:ext cx="2290763" cy="7194550"/>
          </a:xfrm>
          <a:custGeom>
            <a:avLst/>
            <a:gdLst>
              <a:gd name="txL" fmla="*/ 3629 w 21600"/>
              <a:gd name="txT" fmla="*/ 3629 h 21600"/>
              <a:gd name="txR" fmla="*/ 17971 w 21600"/>
              <a:gd name="txB" fmla="*/ 17971 h 21600"/>
            </a:gdLst>
            <a:ahLst/>
            <a:cxnLst>
              <a:cxn ang="0">
                <a:pos x="2096791" y="3597275"/>
              </a:cxn>
              <a:cxn ang="0">
                <a:pos x="1145382" y="7194550"/>
              </a:cxn>
              <a:cxn ang="0">
                <a:pos x="193972" y="3597275"/>
              </a:cxn>
              <a:cxn ang="0">
                <a:pos x="1145382" y="0"/>
              </a:cxn>
            </a:cxnLst>
            <a:rect l="txL" t="txT" r="txR" b="txB"/>
            <a:pathLst>
              <a:path w="21600" h="21600">
                <a:moveTo>
                  <a:pt x="0" y="0"/>
                </a:moveTo>
                <a:lnTo>
                  <a:pt x="3657" y="21600"/>
                </a:lnTo>
                <a:lnTo>
                  <a:pt x="17943" y="21600"/>
                </a:lnTo>
                <a:lnTo>
                  <a:pt x="21600" y="0"/>
                </a:lnTo>
                <a:close/>
              </a:path>
            </a:pathLst>
          </a:custGeom>
          <a:solidFill>
            <a:schemeClr val="accent1">
              <a:alpha val="100000"/>
            </a:schemeClr>
          </a:solidFill>
          <a:ln w="9525">
            <a:noFill/>
          </a:ln>
        </p:spPr>
        <p:txBody>
          <a:bodyPr/>
          <a:lstStyle/>
          <a:p>
            <a:endParaRPr lang="zh-CN" altLang="en-US"/>
          </a:p>
        </p:txBody>
      </p:sp>
      <p:sp>
        <p:nvSpPr>
          <p:cNvPr id="3075" name="梯形 2"/>
          <p:cNvSpPr/>
          <p:nvPr/>
        </p:nvSpPr>
        <p:spPr>
          <a:xfrm rot="5400000" flipV="1">
            <a:off x="1336675" y="641350"/>
            <a:ext cx="2343150" cy="4997450"/>
          </a:xfrm>
          <a:custGeom>
            <a:avLst/>
            <a:gdLst>
              <a:gd name="txL" fmla="*/ 3729 w 21600"/>
              <a:gd name="txT" fmla="*/ 3729 h 21600"/>
              <a:gd name="txR" fmla="*/ 17871 w 21600"/>
              <a:gd name="txB" fmla="*/ 17871 h 21600"/>
            </a:gdLst>
            <a:ahLst/>
            <a:cxnLst>
              <a:cxn ang="0">
                <a:pos x="2133894" y="2498725"/>
              </a:cxn>
              <a:cxn ang="0">
                <a:pos x="1171575" y="4997450"/>
              </a:cxn>
              <a:cxn ang="0">
                <a:pos x="209256" y="2498725"/>
              </a:cxn>
              <a:cxn ang="0">
                <a:pos x="1171575" y="0"/>
              </a:cxn>
            </a:cxnLst>
            <a:rect l="txL" t="txT" r="txR" b="txB"/>
            <a:pathLst>
              <a:path w="21600" h="21600">
                <a:moveTo>
                  <a:pt x="0" y="0"/>
                </a:moveTo>
                <a:lnTo>
                  <a:pt x="3858" y="21600"/>
                </a:lnTo>
                <a:lnTo>
                  <a:pt x="17742" y="21600"/>
                </a:lnTo>
                <a:lnTo>
                  <a:pt x="21600" y="0"/>
                </a:lnTo>
                <a:close/>
              </a:path>
            </a:pathLst>
          </a:custGeom>
          <a:solidFill>
            <a:srgbClr val="C0C0C0">
              <a:alpha val="56078"/>
            </a:srgbClr>
          </a:solidFill>
          <a:ln w="9525">
            <a:noFill/>
          </a:ln>
        </p:spPr>
        <p:txBody>
          <a:bodyPr/>
          <a:lstStyle/>
          <a:p>
            <a:endParaRPr lang="zh-CN" altLang="en-US"/>
          </a:p>
        </p:txBody>
      </p:sp>
      <p:sp>
        <p:nvSpPr>
          <p:cNvPr id="7172" name="文本框 2"/>
          <p:cNvSpPr/>
          <p:nvPr/>
        </p:nvSpPr>
        <p:spPr>
          <a:xfrm>
            <a:off x="1305560" y="2716530"/>
            <a:ext cx="3157855" cy="768350"/>
          </a:xfrm>
          <a:prstGeom prst="rect">
            <a:avLst/>
          </a:prstGeom>
          <a:noFill/>
          <a:ln w="9525">
            <a:noFill/>
          </a:ln>
        </p:spPr>
        <p:txBody>
          <a:bodyPr wrap="square">
            <a:spAutoFit/>
          </a:bodyPr>
          <a:lstStyle/>
          <a:p>
            <a:r>
              <a:rPr lang="zh-CN" altLang="en-US" sz="4400" b="1" dirty="0">
                <a:solidFill>
                  <a:srgbClr val="080808"/>
                </a:solidFill>
                <a:latin typeface="Arial" panose="020B0604020202020204" pitchFamily="34" charset="0"/>
                <a:ea typeface="微软雅黑" panose="020B0503020204020204" pitchFamily="34" charset="-122"/>
                <a:sym typeface="Arial" panose="020B0604020202020204" pitchFamily="34" charset="0"/>
              </a:rPr>
              <a:t>第十二部分</a:t>
            </a:r>
            <a:endParaRPr lang="zh-CN" altLang="en-US" sz="4400" b="1" dirty="0">
              <a:solidFill>
                <a:srgbClr val="080808"/>
              </a:solidFill>
              <a:latin typeface="Arial" panose="020B0604020202020204" pitchFamily="34" charset="0"/>
              <a:ea typeface="微软雅黑" panose="020B0503020204020204" pitchFamily="34" charset="-122"/>
              <a:sym typeface="Arial" panose="020B0604020202020204" pitchFamily="34" charset="0"/>
            </a:endParaRPr>
          </a:p>
        </p:txBody>
      </p:sp>
      <p:sp>
        <p:nvSpPr>
          <p:cNvPr id="7173" name="矩形 3"/>
          <p:cNvSpPr/>
          <p:nvPr/>
        </p:nvSpPr>
        <p:spPr>
          <a:xfrm>
            <a:off x="5463540" y="2407920"/>
            <a:ext cx="6344285" cy="1445260"/>
          </a:xfrm>
          <a:prstGeom prst="rect">
            <a:avLst/>
          </a:prstGeom>
          <a:noFill/>
          <a:ln w="9525">
            <a:noFill/>
          </a:ln>
        </p:spPr>
        <p:txBody>
          <a:bodyPr wrap="square">
            <a:spAutoFit/>
          </a:bodyPr>
          <a:lstStyle/>
          <a:p>
            <a:pPr algn="l"/>
            <a:r>
              <a:rPr lang="zh-CN" sz="4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佛山市主要水产品养殖物化成本分类明细表</a:t>
            </a:r>
            <a:endParaRPr lang="zh-CN" sz="4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28" name="标题 1"/>
          <p:cNvSpPr>
            <a:spLocks noGrp="1"/>
          </p:cNvSpPr>
          <p:nvPr>
            <p:ph type="title"/>
          </p:nvPr>
        </p:nvSpPr>
        <p:spPr>
          <a:xfrm>
            <a:off x="177800" y="263525"/>
            <a:ext cx="11056938" cy="700088"/>
          </a:xfrm>
          <a:noFill/>
          <a:ln>
            <a:noFill/>
          </a:ln>
        </p:spPr>
        <p:txBody>
          <a:bodyPr/>
          <a:lstStyle/>
          <a:p>
            <a:pPr marL="0" indent="0" eaLnBrk="1" hangingPunct="1"/>
            <a:r>
              <a:rPr lang="zh-CN">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佛山市主要水产品养殖物化成本分类明细表</a:t>
            </a:r>
            <a:endParaRPr lang="zh-CN" altLang="zh-CN"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5634" name="Line 34"/>
          <p:cNvSpPr/>
          <p:nvPr/>
        </p:nvSpPr>
        <p:spPr>
          <a:xfrm>
            <a:off x="0" y="892175"/>
            <a:ext cx="12188825" cy="0"/>
          </a:xfrm>
          <a:prstGeom prst="line">
            <a:avLst/>
          </a:prstGeom>
          <a:ln w="60325" cap="flat" cmpd="thinThick">
            <a:solidFill>
              <a:srgbClr val="003300"/>
            </a:solidFill>
            <a:prstDash val="solid"/>
            <a:miter/>
            <a:headEnd type="none" w="med" len="med"/>
            <a:tailEnd type="none" w="med" len="med"/>
          </a:ln>
        </p:spPr>
      </p:sp>
      <p:sp>
        <p:nvSpPr>
          <p:cNvPr id="7" name="Line 34"/>
          <p:cNvSpPr/>
          <p:nvPr/>
        </p:nvSpPr>
        <p:spPr>
          <a:xfrm>
            <a:off x="0" y="897255"/>
            <a:ext cx="12188825" cy="0"/>
          </a:xfrm>
          <a:prstGeom prst="line">
            <a:avLst/>
          </a:prstGeom>
          <a:ln w="60325" cap="flat" cmpd="thinThick">
            <a:solidFill>
              <a:srgbClr val="003300"/>
            </a:solidFill>
            <a:prstDash val="solid"/>
            <a:miter/>
            <a:headEnd type="none" w="med" len="med"/>
            <a:tailEnd type="none" w="med" len="med"/>
          </a:ln>
        </p:spPr>
      </p:sp>
      <p:graphicFrame>
        <p:nvGraphicFramePr>
          <p:cNvPr id="3" name="表格 2"/>
          <p:cNvGraphicFramePr/>
          <p:nvPr>
            <p:custDataLst>
              <p:tags r:id="rId1"/>
            </p:custDataLst>
          </p:nvPr>
        </p:nvGraphicFramePr>
        <p:xfrm>
          <a:off x="229235" y="963930"/>
          <a:ext cx="11484610" cy="5932170"/>
        </p:xfrm>
        <a:graphic>
          <a:graphicData uri="http://schemas.openxmlformats.org/drawingml/2006/table">
            <a:tbl>
              <a:tblPr firstRow="1" bandRow="1">
                <a:tableStyleId>{5940675A-B579-460E-94D1-54222C63F5DA}</a:tableStyleId>
              </a:tblPr>
              <a:tblGrid>
                <a:gridCol w="444500"/>
                <a:gridCol w="400685"/>
                <a:gridCol w="1570990"/>
                <a:gridCol w="1362710"/>
                <a:gridCol w="1123950"/>
                <a:gridCol w="1144270"/>
                <a:gridCol w="1050925"/>
                <a:gridCol w="1287145"/>
                <a:gridCol w="1196975"/>
                <a:gridCol w="998855"/>
                <a:gridCol w="903605"/>
              </a:tblGrid>
              <a:tr h="889635">
                <a:tc>
                  <a:txBody>
                    <a:bodyPr/>
                    <a:p>
                      <a:pPr indent="0" algn="ctr">
                        <a:buNone/>
                      </a:pPr>
                      <a:r>
                        <a:rPr lang="en-US" sz="1000" b="0">
                          <a:solidFill>
                            <a:srgbClr val="000000"/>
                          </a:solidFill>
                          <a:latin typeface="仿宋_GB2312" charset="0"/>
                          <a:cs typeface="仿宋_GB2312" charset="0"/>
                        </a:rPr>
                        <a:t>鱼种分类</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编号</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品种</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参考生长养殖期</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FF0000"/>
                          </a:solidFill>
                          <a:latin typeface="仿宋_GB2312" charset="0"/>
                          <a:cs typeface="仿宋_GB2312" charset="0"/>
                        </a:rPr>
                        <a:t>参考每尾保险水产种苗成本（元/尾）</a:t>
                      </a:r>
                      <a:endParaRPr lang="en-US" altLang="en-US" sz="1000" b="0">
                        <a:solidFill>
                          <a:srgbClr val="FF0000"/>
                        </a:solidFill>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00"/>
                    </a:solidFill>
                  </a:tcPr>
                </a:tc>
                <a:tc>
                  <a:txBody>
                    <a:bodyPr/>
                    <a:p>
                      <a:pPr indent="0" algn="ctr">
                        <a:buNone/>
                      </a:pPr>
                      <a:r>
                        <a:rPr lang="en-US" sz="1000" b="0">
                          <a:solidFill>
                            <a:srgbClr val="000000"/>
                          </a:solidFill>
                          <a:latin typeface="仿宋_GB2312" charset="0"/>
                          <a:cs typeface="仿宋_GB2312" charset="0"/>
                        </a:rPr>
                        <a:t>参考每亩放养数量（尾，上限）</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参考单位重量养殖成本（元/斤）</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参考渔获期每尾保险水产成品重量（斤/尾）</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参考单位重量保险金额（元/斤）</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参考每尾保险金额（元/尾）</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FF0000"/>
                          </a:solidFill>
                          <a:latin typeface="仿宋_GB2312" charset="0"/>
                          <a:cs typeface="仿宋_GB2312" charset="0"/>
                        </a:rPr>
                        <a:t>参考每亩保险金额</a:t>
                      </a:r>
                      <a:endParaRPr lang="en-US" altLang="en-US" sz="1000" b="0">
                        <a:solidFill>
                          <a:srgbClr val="FF0000"/>
                        </a:solidFill>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00"/>
                    </a:solidFill>
                  </a:tcPr>
                </a:tc>
              </a:tr>
              <a:tr h="297180">
                <a:tc rowSpan="7">
                  <a:txBody>
                    <a:bodyPr/>
                    <a:p>
                      <a:pPr indent="0" algn="ctr">
                        <a:buNone/>
                      </a:pPr>
                      <a:r>
                        <a:rPr lang="en-US" sz="1000" b="0">
                          <a:solidFill>
                            <a:srgbClr val="000000"/>
                          </a:solidFill>
                          <a:latin typeface="仿宋_GB2312" charset="0"/>
                          <a:cs typeface="仿宋_GB2312" charset="0"/>
                        </a:rPr>
                        <a:t>一类鱼种</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lgn="ctr">
                        <a:buNone/>
                      </a:pPr>
                      <a:r>
                        <a:rPr lang="en-US" sz="1000" b="0">
                          <a:solidFill>
                            <a:srgbClr val="000000"/>
                          </a:solidFill>
                          <a:latin typeface="仿宋_GB2312" charset="0"/>
                          <a:cs typeface="仿宋_GB2312" charset="0"/>
                        </a:rPr>
                        <a:t>1</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笋壳鱼</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15个月</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FF0000"/>
                          </a:solidFill>
                          <a:latin typeface="仿宋_GB2312" charset="0"/>
                          <a:cs typeface="仿宋_GB2312" charset="0"/>
                        </a:rPr>
                        <a:t>1</a:t>
                      </a:r>
                      <a:endParaRPr lang="en-US" altLang="en-US" sz="1000" b="0">
                        <a:solidFill>
                          <a:srgbClr val="FF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lgn="ctr">
                        <a:buNone/>
                      </a:pPr>
                      <a:r>
                        <a:rPr lang="en-US" sz="1000" b="0">
                          <a:solidFill>
                            <a:srgbClr val="000000"/>
                          </a:solidFill>
                          <a:latin typeface="仿宋_GB2312" charset="0"/>
                          <a:cs typeface="仿宋_GB2312" charset="0"/>
                        </a:rPr>
                        <a:t>4000</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30</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1.5</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24</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37</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FF0000"/>
                          </a:solidFill>
                          <a:latin typeface="仿宋_GB2312" charset="0"/>
                          <a:cs typeface="仿宋_GB2312" charset="0"/>
                        </a:rPr>
                        <a:t>148000</a:t>
                      </a:r>
                      <a:endParaRPr lang="en-US" altLang="en-US" sz="1000" b="0">
                        <a:solidFill>
                          <a:srgbClr val="FF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r>
              <a:tr h="29718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en-US" sz="1000" b="0">
                          <a:solidFill>
                            <a:srgbClr val="000000"/>
                          </a:solidFill>
                          <a:latin typeface="仿宋_GB2312" charset="0"/>
                          <a:cs typeface="仿宋_GB2312" charset="0"/>
                        </a:rPr>
                        <a:t>2</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鳗鲡</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10-15个月</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FF0000"/>
                          </a:solidFill>
                          <a:latin typeface="仿宋_GB2312" charset="0"/>
                          <a:cs typeface="仿宋_GB2312" charset="0"/>
                        </a:rPr>
                        <a:t>20</a:t>
                      </a:r>
                      <a:endParaRPr lang="en-US" altLang="en-US" sz="1000" b="0">
                        <a:solidFill>
                          <a:srgbClr val="FF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lgn="ctr">
                        <a:buNone/>
                      </a:pPr>
                      <a:r>
                        <a:rPr lang="en-US" sz="1000" b="0">
                          <a:solidFill>
                            <a:srgbClr val="000000"/>
                          </a:solidFill>
                          <a:latin typeface="仿宋_GB2312" charset="0"/>
                          <a:cs typeface="仿宋_GB2312" charset="0"/>
                        </a:rPr>
                        <a:t>4000</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30</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1.5</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24</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56</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FF0000"/>
                          </a:solidFill>
                          <a:latin typeface="仿宋_GB2312" charset="0"/>
                          <a:cs typeface="仿宋_GB2312" charset="0"/>
                        </a:rPr>
                        <a:t>224000</a:t>
                      </a:r>
                      <a:endParaRPr lang="en-US" altLang="en-US" sz="1000" b="0">
                        <a:solidFill>
                          <a:srgbClr val="FF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r>
              <a:tr h="18288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en-US" sz="1000" b="0">
                          <a:solidFill>
                            <a:srgbClr val="000000"/>
                          </a:solidFill>
                          <a:latin typeface="仿宋_GB2312" charset="0"/>
                          <a:cs typeface="仿宋_GB2312" charset="0"/>
                        </a:rPr>
                        <a:t>3</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甲鱼（水鱼）</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12个月</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FF0000"/>
                          </a:solidFill>
                          <a:latin typeface="仿宋_GB2312" charset="0"/>
                          <a:cs typeface="仿宋_GB2312" charset="0"/>
                        </a:rPr>
                        <a:t>2</a:t>
                      </a:r>
                      <a:endParaRPr lang="en-US" altLang="en-US" sz="1000" b="0">
                        <a:solidFill>
                          <a:srgbClr val="FF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lgn="ctr">
                        <a:buNone/>
                      </a:pPr>
                      <a:r>
                        <a:rPr lang="en-US" sz="1000" b="0">
                          <a:solidFill>
                            <a:srgbClr val="000000"/>
                          </a:solidFill>
                          <a:latin typeface="仿宋_GB2312" charset="0"/>
                          <a:cs typeface="仿宋_GB2312" charset="0"/>
                        </a:rPr>
                        <a:t>1000</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12</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2</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9.6</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21.2</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FF0000"/>
                          </a:solidFill>
                          <a:latin typeface="仿宋_GB2312" charset="0"/>
                          <a:cs typeface="仿宋_GB2312" charset="0"/>
                        </a:rPr>
                        <a:t>21200</a:t>
                      </a:r>
                      <a:endParaRPr lang="en-US" altLang="en-US" sz="1000" b="0">
                        <a:solidFill>
                          <a:srgbClr val="FF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r>
              <a:tr h="18288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en-US" sz="1000" b="0">
                          <a:solidFill>
                            <a:srgbClr val="000000"/>
                          </a:solidFill>
                          <a:latin typeface="仿宋_GB2312" charset="0"/>
                          <a:cs typeface="仿宋_GB2312" charset="0"/>
                        </a:rPr>
                        <a:t>4</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草龟</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15-24个月</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FF0000"/>
                          </a:solidFill>
                          <a:latin typeface="仿宋_GB2312" charset="0"/>
                          <a:cs typeface="仿宋_GB2312" charset="0"/>
                        </a:rPr>
                        <a:t>2</a:t>
                      </a:r>
                      <a:endParaRPr lang="en-US" altLang="en-US" sz="1000" b="0">
                        <a:solidFill>
                          <a:srgbClr val="FF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lgn="ctr">
                        <a:buNone/>
                      </a:pPr>
                      <a:r>
                        <a:rPr lang="en-US" sz="1000" b="0">
                          <a:solidFill>
                            <a:srgbClr val="000000"/>
                          </a:solidFill>
                          <a:latin typeface="仿宋_GB2312" charset="0"/>
                          <a:cs typeface="仿宋_GB2312" charset="0"/>
                        </a:rPr>
                        <a:t>1000</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12</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2</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9.6</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21.2</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FF0000"/>
                          </a:solidFill>
                          <a:latin typeface="仿宋_GB2312" charset="0"/>
                          <a:cs typeface="仿宋_GB2312" charset="0"/>
                        </a:rPr>
                        <a:t>21200</a:t>
                      </a:r>
                      <a:endParaRPr lang="en-US" altLang="en-US" sz="1000" b="0">
                        <a:solidFill>
                          <a:srgbClr val="FF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r>
              <a:tr h="29718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en-US" sz="1000" b="0">
                          <a:solidFill>
                            <a:srgbClr val="000000"/>
                          </a:solidFill>
                          <a:latin typeface="仿宋_GB2312" charset="0"/>
                          <a:cs typeface="仿宋_GB2312" charset="0"/>
                        </a:rPr>
                        <a:t>5</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加州鲈</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8-10个月</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FF0000"/>
                          </a:solidFill>
                          <a:latin typeface="仿宋_GB2312" charset="0"/>
                          <a:cs typeface="仿宋_GB2312" charset="0"/>
                        </a:rPr>
                        <a:t>0.8</a:t>
                      </a:r>
                      <a:endParaRPr lang="en-US" altLang="en-US" sz="1000" b="0">
                        <a:solidFill>
                          <a:srgbClr val="FF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lgn="ctr">
                        <a:buNone/>
                      </a:pPr>
                      <a:r>
                        <a:rPr lang="en-US" sz="1000" b="0">
                          <a:solidFill>
                            <a:srgbClr val="000000"/>
                          </a:solidFill>
                          <a:latin typeface="仿宋_GB2312" charset="0"/>
                          <a:cs typeface="仿宋_GB2312" charset="0"/>
                        </a:rPr>
                        <a:t>15000</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8.5</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1.2</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6.8</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8.96</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FF0000"/>
                          </a:solidFill>
                          <a:latin typeface="仿宋_GB2312" charset="0"/>
                          <a:cs typeface="仿宋_GB2312" charset="0"/>
                        </a:rPr>
                        <a:t>134400</a:t>
                      </a:r>
                      <a:endParaRPr lang="en-US" altLang="en-US" sz="1000" b="0">
                        <a:solidFill>
                          <a:srgbClr val="FF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r>
              <a:tr h="18288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en-US" sz="1000" b="0">
                          <a:solidFill>
                            <a:srgbClr val="000000"/>
                          </a:solidFill>
                          <a:latin typeface="仿宋_GB2312" charset="0"/>
                          <a:cs typeface="仿宋_GB2312" charset="0"/>
                        </a:rPr>
                        <a:t>6</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草鱼</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3-6个月</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FF0000"/>
                          </a:solidFill>
                          <a:latin typeface="仿宋_GB2312" charset="0"/>
                          <a:cs typeface="仿宋_GB2312" charset="0"/>
                        </a:rPr>
                        <a:t>0.2</a:t>
                      </a:r>
                      <a:endParaRPr lang="en-US" altLang="en-US" sz="1000" b="0">
                        <a:solidFill>
                          <a:srgbClr val="FF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lgn="ctr">
                        <a:buNone/>
                      </a:pPr>
                      <a:r>
                        <a:rPr lang="en-US" sz="1000" b="0">
                          <a:solidFill>
                            <a:srgbClr val="000000"/>
                          </a:solidFill>
                          <a:latin typeface="仿宋_GB2312" charset="0"/>
                          <a:cs typeface="仿宋_GB2312" charset="0"/>
                        </a:rPr>
                        <a:t>3000</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4.8</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5</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3.84</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19.4</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FF0000"/>
                          </a:solidFill>
                          <a:latin typeface="仿宋_GB2312" charset="0"/>
                          <a:cs typeface="仿宋_GB2312" charset="0"/>
                        </a:rPr>
                        <a:t>58200</a:t>
                      </a:r>
                      <a:endParaRPr lang="en-US" altLang="en-US" sz="1000" b="0">
                        <a:solidFill>
                          <a:srgbClr val="FF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r>
              <a:tr h="17272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1000" b="0">
                          <a:solidFill>
                            <a:srgbClr val="000000"/>
                          </a:solidFill>
                          <a:latin typeface="仿宋_GB2312" charset="0"/>
                          <a:cs typeface="仿宋_GB2312" charset="0"/>
                        </a:rPr>
                        <a:t>7</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鲤鱼</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9个月</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FF0000"/>
                          </a:solidFill>
                          <a:latin typeface="仿宋_GB2312" charset="0"/>
                          <a:cs typeface="仿宋_GB2312" charset="0"/>
                        </a:rPr>
                        <a:t>0.2</a:t>
                      </a:r>
                      <a:endParaRPr lang="en-US" altLang="en-US" sz="1000" b="0">
                        <a:solidFill>
                          <a:srgbClr val="FF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lgn="ctr">
                        <a:buNone/>
                      </a:pPr>
                      <a:r>
                        <a:rPr lang="en-US" sz="1000" b="0">
                          <a:solidFill>
                            <a:srgbClr val="000000"/>
                          </a:solidFill>
                          <a:latin typeface="仿宋_GB2312" charset="0"/>
                          <a:cs typeface="仿宋_GB2312" charset="0"/>
                        </a:rPr>
                        <a:t>4000</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3</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1</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2.4</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2.6</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FF0000"/>
                          </a:solidFill>
                          <a:latin typeface="仿宋_GB2312" charset="0"/>
                          <a:cs typeface="仿宋_GB2312" charset="0"/>
                        </a:rPr>
                        <a:t>10400</a:t>
                      </a:r>
                      <a:endParaRPr lang="en-US" altLang="en-US" sz="1000" b="0">
                        <a:solidFill>
                          <a:srgbClr val="FF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r>
              <a:tr h="182880">
                <a:tc rowSpan="15">
                  <a:txBody>
                    <a:bodyPr/>
                    <a:p>
                      <a:pPr indent="0" algn="ctr">
                        <a:buNone/>
                      </a:pPr>
                      <a:r>
                        <a:rPr lang="en-US" sz="1000" b="0">
                          <a:solidFill>
                            <a:srgbClr val="000000"/>
                          </a:solidFill>
                          <a:latin typeface="仿宋_GB2312" charset="0"/>
                          <a:cs typeface="仿宋_GB2312" charset="0"/>
                        </a:rPr>
                        <a:t>二类鱼种</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cap="flat">
                      <a:noFill/>
                    </a:lnB>
                    <a:lnTlToBr>
                      <a:noFill/>
                    </a:lnTlToBr>
                    <a:lnBlToTr>
                      <a:noFill/>
                    </a:lnBlToTr>
                    <a:solidFill>
                      <a:srgbClr val="FFFF00"/>
                    </a:solidFill>
                  </a:tcPr>
                </a:tc>
                <a:tc>
                  <a:txBody>
                    <a:bodyPr/>
                    <a:p>
                      <a:pPr indent="0" algn="ctr">
                        <a:buNone/>
                      </a:pPr>
                      <a:r>
                        <a:rPr lang="en-US" sz="1000" b="0">
                          <a:solidFill>
                            <a:srgbClr val="000000"/>
                          </a:solidFill>
                          <a:latin typeface="仿宋_GB2312" charset="0"/>
                          <a:cs typeface="仿宋_GB2312" charset="0"/>
                        </a:rPr>
                        <a:t>1</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罗非鱼</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6-7个月</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FF0000"/>
                          </a:solidFill>
                          <a:latin typeface="仿宋_GB2312" charset="0"/>
                          <a:cs typeface="仿宋_GB2312" charset="0"/>
                        </a:rPr>
                        <a:t>0.2</a:t>
                      </a:r>
                      <a:endParaRPr lang="en-US" altLang="en-US" sz="1000" b="0">
                        <a:solidFill>
                          <a:srgbClr val="FF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lgn="ctr">
                        <a:buNone/>
                      </a:pPr>
                      <a:r>
                        <a:rPr lang="en-US" sz="1000" b="0">
                          <a:solidFill>
                            <a:srgbClr val="000000"/>
                          </a:solidFill>
                          <a:latin typeface="仿宋_GB2312" charset="0"/>
                          <a:cs typeface="仿宋_GB2312" charset="0"/>
                        </a:rPr>
                        <a:t>5000</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4.5</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2.5</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3.6</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9.2</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FF0000"/>
                          </a:solidFill>
                          <a:latin typeface="仿宋_GB2312" charset="0"/>
                          <a:cs typeface="仿宋_GB2312" charset="0"/>
                        </a:rPr>
                        <a:t>46000</a:t>
                      </a:r>
                      <a:endParaRPr lang="en-US" altLang="en-US" sz="1000" b="0">
                        <a:solidFill>
                          <a:srgbClr val="FF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r>
              <a:tr h="18288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en-US" sz="1000" b="0">
                          <a:solidFill>
                            <a:srgbClr val="000000"/>
                          </a:solidFill>
                          <a:latin typeface="仿宋_GB2312" charset="0"/>
                          <a:cs typeface="仿宋_GB2312" charset="0"/>
                        </a:rPr>
                        <a:t>2</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鲮鱼</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15月以上</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FF0000"/>
                          </a:solidFill>
                          <a:latin typeface="仿宋_GB2312" charset="0"/>
                          <a:cs typeface="仿宋_GB2312" charset="0"/>
                        </a:rPr>
                        <a:t>/</a:t>
                      </a:r>
                      <a:endParaRPr lang="en-US" altLang="en-US" sz="1000" b="0">
                        <a:solidFill>
                          <a:srgbClr val="FF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lgn="ctr">
                        <a:buNone/>
                      </a:pPr>
                      <a:r>
                        <a:rPr lang="en-US" sz="1000" b="0">
                          <a:solidFill>
                            <a:srgbClr val="000000"/>
                          </a:solidFill>
                          <a:latin typeface="仿宋_GB2312" charset="0"/>
                          <a:cs typeface="仿宋_GB2312" charset="0"/>
                        </a:rPr>
                        <a:t>30000</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4.5</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0.3</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3.6</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1.08</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FF0000"/>
                          </a:solidFill>
                          <a:latin typeface="仿宋_GB2312" charset="0"/>
                          <a:cs typeface="仿宋_GB2312" charset="0"/>
                        </a:rPr>
                        <a:t>32400</a:t>
                      </a:r>
                      <a:endParaRPr lang="en-US" altLang="en-US" sz="1000" b="0">
                        <a:solidFill>
                          <a:srgbClr val="FF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r>
              <a:tr h="18288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en-US" sz="1000" b="0">
                          <a:solidFill>
                            <a:srgbClr val="000000"/>
                          </a:solidFill>
                          <a:latin typeface="仿宋_GB2312" charset="0"/>
                          <a:cs typeface="仿宋_GB2312" charset="0"/>
                        </a:rPr>
                        <a:t>3</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鲢鱼</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6-8个月</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FF0000"/>
                          </a:solidFill>
                          <a:latin typeface="仿宋_GB2312" charset="0"/>
                          <a:cs typeface="仿宋_GB2312" charset="0"/>
                        </a:rPr>
                        <a:t>0.2</a:t>
                      </a:r>
                      <a:endParaRPr lang="en-US" altLang="en-US" sz="1000" b="0">
                        <a:solidFill>
                          <a:srgbClr val="FF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lgn="ctr">
                        <a:buNone/>
                      </a:pPr>
                      <a:r>
                        <a:rPr lang="en-US" sz="1000" b="0">
                          <a:solidFill>
                            <a:srgbClr val="000000"/>
                          </a:solidFill>
                          <a:latin typeface="仿宋_GB2312" charset="0"/>
                          <a:cs typeface="仿宋_GB2312" charset="0"/>
                        </a:rPr>
                        <a:t>500</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2.5</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5</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2</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10.2</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FF0000"/>
                          </a:solidFill>
                          <a:latin typeface="仿宋_GB2312" charset="0"/>
                          <a:cs typeface="仿宋_GB2312" charset="0"/>
                        </a:rPr>
                        <a:t>5100</a:t>
                      </a:r>
                      <a:endParaRPr lang="en-US" altLang="en-US" sz="1000" b="0">
                        <a:solidFill>
                          <a:srgbClr val="FF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r>
              <a:tr h="18288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en-US" sz="1000" b="0">
                          <a:solidFill>
                            <a:srgbClr val="000000"/>
                          </a:solidFill>
                          <a:latin typeface="仿宋_GB2312" charset="0"/>
                          <a:cs typeface="仿宋_GB2312" charset="0"/>
                        </a:rPr>
                        <a:t>4</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鳙鱼</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6-8个月</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FF0000"/>
                          </a:solidFill>
                          <a:latin typeface="仿宋_GB2312" charset="0"/>
                          <a:cs typeface="仿宋_GB2312" charset="0"/>
                        </a:rPr>
                        <a:t>0.2</a:t>
                      </a:r>
                      <a:endParaRPr lang="en-US" altLang="en-US" sz="1000" b="0">
                        <a:solidFill>
                          <a:srgbClr val="FF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lgn="ctr">
                        <a:buNone/>
                      </a:pPr>
                      <a:r>
                        <a:rPr lang="en-US" sz="1000" b="0">
                          <a:solidFill>
                            <a:srgbClr val="000000"/>
                          </a:solidFill>
                          <a:latin typeface="仿宋_GB2312" charset="0"/>
                          <a:cs typeface="仿宋_GB2312" charset="0"/>
                        </a:rPr>
                        <a:t>500</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4.5</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3</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3.6</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11</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FF0000"/>
                          </a:solidFill>
                          <a:latin typeface="仿宋_GB2312" charset="0"/>
                          <a:cs typeface="仿宋_GB2312" charset="0"/>
                        </a:rPr>
                        <a:t>5500</a:t>
                      </a:r>
                      <a:endParaRPr lang="en-US" altLang="en-US" sz="1000" b="0">
                        <a:solidFill>
                          <a:srgbClr val="FF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r>
              <a:tr h="18288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en-US" sz="1000" b="0">
                          <a:solidFill>
                            <a:srgbClr val="000000"/>
                          </a:solidFill>
                          <a:latin typeface="仿宋_GB2312" charset="0"/>
                          <a:cs typeface="仿宋_GB2312" charset="0"/>
                        </a:rPr>
                        <a:t>5</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广东鲂</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18个月</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FF0000"/>
                          </a:solidFill>
                          <a:latin typeface="仿宋_GB2312" charset="0"/>
                          <a:cs typeface="仿宋_GB2312" charset="0"/>
                        </a:rPr>
                        <a:t>0.2</a:t>
                      </a:r>
                      <a:endParaRPr lang="en-US" altLang="en-US" sz="1000" b="0">
                        <a:solidFill>
                          <a:srgbClr val="FF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lgn="ctr">
                        <a:buNone/>
                      </a:pPr>
                      <a:r>
                        <a:rPr lang="en-US" sz="1000" b="0">
                          <a:solidFill>
                            <a:srgbClr val="000000"/>
                          </a:solidFill>
                          <a:latin typeface="仿宋_GB2312" charset="0"/>
                          <a:cs typeface="仿宋_GB2312" charset="0"/>
                        </a:rPr>
                        <a:t>5000</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8</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1</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6.4</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6.6</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FF0000"/>
                          </a:solidFill>
                          <a:latin typeface="仿宋_GB2312" charset="0"/>
                          <a:cs typeface="仿宋_GB2312" charset="0"/>
                        </a:rPr>
                        <a:t>33000</a:t>
                      </a:r>
                      <a:endParaRPr lang="en-US" altLang="en-US" sz="1000" b="0">
                        <a:solidFill>
                          <a:srgbClr val="FF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r>
              <a:tr h="18288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en-US" sz="1000" b="0">
                          <a:solidFill>
                            <a:srgbClr val="000000"/>
                          </a:solidFill>
                          <a:latin typeface="仿宋_GB2312" charset="0"/>
                          <a:cs typeface="仿宋_GB2312" charset="0"/>
                        </a:rPr>
                        <a:t>6</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太阳鱼</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6-12个月</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FF0000"/>
                          </a:solidFill>
                          <a:latin typeface="仿宋_GB2312" charset="0"/>
                          <a:cs typeface="仿宋_GB2312" charset="0"/>
                        </a:rPr>
                        <a:t>/</a:t>
                      </a:r>
                      <a:endParaRPr lang="en-US" altLang="en-US" sz="1000" b="0">
                        <a:solidFill>
                          <a:srgbClr val="FF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lgn="ctr">
                        <a:buNone/>
                      </a:pPr>
                      <a:r>
                        <a:rPr lang="en-US" sz="1000" b="0">
                          <a:solidFill>
                            <a:srgbClr val="000000"/>
                          </a:solidFill>
                          <a:latin typeface="仿宋_GB2312" charset="0"/>
                          <a:cs typeface="仿宋_GB2312" charset="0"/>
                        </a:rPr>
                        <a:t>25000</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7</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0.3</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5.6</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1.68</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FF0000"/>
                          </a:solidFill>
                          <a:latin typeface="仿宋_GB2312" charset="0"/>
                          <a:cs typeface="仿宋_GB2312" charset="0"/>
                        </a:rPr>
                        <a:t>42000</a:t>
                      </a:r>
                      <a:endParaRPr lang="en-US" altLang="en-US" sz="1000" b="0">
                        <a:solidFill>
                          <a:srgbClr val="FF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r>
              <a:tr h="18288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en-US" sz="1000" b="0">
                          <a:solidFill>
                            <a:srgbClr val="000000"/>
                          </a:solidFill>
                          <a:latin typeface="仿宋_GB2312" charset="0"/>
                          <a:cs typeface="仿宋_GB2312" charset="0"/>
                        </a:rPr>
                        <a:t>7</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巴鱼</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10-15个月</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FF0000"/>
                          </a:solidFill>
                          <a:latin typeface="仿宋_GB2312" charset="0"/>
                          <a:cs typeface="仿宋_GB2312" charset="0"/>
                        </a:rPr>
                        <a:t>1</a:t>
                      </a:r>
                      <a:endParaRPr lang="en-US" altLang="en-US" sz="1000" b="0">
                        <a:solidFill>
                          <a:srgbClr val="FF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lgn="ctr">
                        <a:buNone/>
                      </a:pPr>
                      <a:r>
                        <a:rPr lang="en-US" sz="1000" b="0">
                          <a:solidFill>
                            <a:srgbClr val="000000"/>
                          </a:solidFill>
                          <a:latin typeface="仿宋_GB2312" charset="0"/>
                          <a:cs typeface="仿宋_GB2312" charset="0"/>
                        </a:rPr>
                        <a:t>3000</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20</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0.5</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16</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9</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FF0000"/>
                          </a:solidFill>
                          <a:latin typeface="仿宋_GB2312" charset="0"/>
                          <a:cs typeface="仿宋_GB2312" charset="0"/>
                        </a:rPr>
                        <a:t>27000</a:t>
                      </a:r>
                      <a:endParaRPr lang="en-US" altLang="en-US" sz="1000" b="0">
                        <a:solidFill>
                          <a:srgbClr val="FF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r>
              <a:tr h="18288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en-US" sz="1000" b="0">
                          <a:solidFill>
                            <a:srgbClr val="000000"/>
                          </a:solidFill>
                          <a:latin typeface="仿宋_GB2312" charset="0"/>
                          <a:cs typeface="仿宋_GB2312" charset="0"/>
                        </a:rPr>
                        <a:t>8</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泥鳅</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6个月</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FF0000"/>
                          </a:solidFill>
                          <a:latin typeface="仿宋_GB2312" charset="0"/>
                          <a:cs typeface="仿宋_GB2312" charset="0"/>
                        </a:rPr>
                        <a:t>/</a:t>
                      </a:r>
                      <a:endParaRPr lang="en-US" altLang="en-US" sz="1000" b="0">
                        <a:solidFill>
                          <a:srgbClr val="FF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lgn="ctr">
                        <a:buNone/>
                      </a:pPr>
                      <a:r>
                        <a:rPr lang="en-US" sz="1000" b="0">
                          <a:solidFill>
                            <a:srgbClr val="000000"/>
                          </a:solidFill>
                          <a:latin typeface="仿宋_GB2312" charset="0"/>
                          <a:cs typeface="仿宋_GB2312" charset="0"/>
                        </a:rPr>
                        <a:t>50000</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9</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0.1</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7.2</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0.72</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FF0000"/>
                          </a:solidFill>
                          <a:latin typeface="仿宋_GB2312" charset="0"/>
                          <a:cs typeface="仿宋_GB2312" charset="0"/>
                        </a:rPr>
                        <a:t>36000</a:t>
                      </a:r>
                      <a:endParaRPr lang="en-US" altLang="en-US" sz="1000" b="0">
                        <a:solidFill>
                          <a:srgbClr val="FF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r>
              <a:tr h="18288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en-US" sz="1000" b="0">
                          <a:solidFill>
                            <a:srgbClr val="000000"/>
                          </a:solidFill>
                          <a:latin typeface="仿宋_GB2312" charset="0"/>
                          <a:cs typeface="仿宋_GB2312" charset="0"/>
                        </a:rPr>
                        <a:t>9</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叉尾鮰</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12-14个月</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FF0000"/>
                          </a:solidFill>
                          <a:latin typeface="仿宋_GB2312" charset="0"/>
                          <a:cs typeface="仿宋_GB2312" charset="0"/>
                        </a:rPr>
                        <a:t>0.15</a:t>
                      </a:r>
                      <a:endParaRPr lang="en-US" altLang="en-US" sz="1000" b="0">
                        <a:solidFill>
                          <a:srgbClr val="FF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lgn="ctr">
                        <a:buNone/>
                      </a:pPr>
                      <a:r>
                        <a:rPr lang="en-US" sz="1000" b="0">
                          <a:solidFill>
                            <a:srgbClr val="000000"/>
                          </a:solidFill>
                          <a:latin typeface="仿宋_GB2312" charset="0"/>
                          <a:cs typeface="仿宋_GB2312" charset="0"/>
                        </a:rPr>
                        <a:t>10000</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6</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2</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4.8</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9.75</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FF0000"/>
                          </a:solidFill>
                          <a:latin typeface="仿宋_GB2312" charset="0"/>
                          <a:cs typeface="仿宋_GB2312" charset="0"/>
                        </a:rPr>
                        <a:t>97500</a:t>
                      </a:r>
                      <a:endParaRPr lang="en-US" altLang="en-US" sz="1000" b="0">
                        <a:solidFill>
                          <a:srgbClr val="FF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r>
              <a:tr h="29654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en-US" sz="1000" b="0">
                          <a:solidFill>
                            <a:srgbClr val="000000"/>
                          </a:solidFill>
                          <a:latin typeface="仿宋_GB2312" charset="0"/>
                          <a:cs typeface="仿宋_GB2312" charset="0"/>
                        </a:rPr>
                        <a:t>10</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黄骨鱼</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12个月</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FF0000"/>
                          </a:solidFill>
                          <a:latin typeface="仿宋_GB2312" charset="0"/>
                          <a:cs typeface="仿宋_GB2312" charset="0"/>
                        </a:rPr>
                        <a:t>/</a:t>
                      </a:r>
                      <a:endParaRPr lang="en-US" altLang="en-US" sz="1000" b="0">
                        <a:solidFill>
                          <a:srgbClr val="FF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lgn="ctr">
                        <a:buNone/>
                      </a:pPr>
                      <a:r>
                        <a:rPr lang="en-US" sz="1000" b="0">
                          <a:solidFill>
                            <a:srgbClr val="000000"/>
                          </a:solidFill>
                          <a:latin typeface="仿宋_GB2312" charset="0"/>
                          <a:cs typeface="仿宋_GB2312" charset="0"/>
                        </a:rPr>
                        <a:t>30000</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8.5</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0.4</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6.8</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2.72</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FF0000"/>
                          </a:solidFill>
                          <a:latin typeface="仿宋_GB2312" charset="0"/>
                          <a:cs typeface="仿宋_GB2312" charset="0"/>
                        </a:rPr>
                        <a:t>81600</a:t>
                      </a:r>
                      <a:endParaRPr lang="en-US" altLang="en-US" sz="1000" b="0">
                        <a:solidFill>
                          <a:srgbClr val="FF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r>
              <a:tr h="29781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en-US" sz="1000" b="0">
                          <a:solidFill>
                            <a:srgbClr val="000000"/>
                          </a:solidFill>
                          <a:latin typeface="仿宋_GB2312" charset="0"/>
                          <a:cs typeface="仿宋_GB2312" charset="0"/>
                        </a:rPr>
                        <a:t>11</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桂花鱼（饲饵）</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5-7个月</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FF0000"/>
                          </a:solidFill>
                          <a:latin typeface="仿宋_GB2312" charset="0"/>
                          <a:cs typeface="仿宋_GB2312" charset="0"/>
                        </a:rPr>
                        <a:t>1.5</a:t>
                      </a:r>
                      <a:endParaRPr lang="en-US" altLang="en-US" sz="1000" b="0">
                        <a:solidFill>
                          <a:srgbClr val="FF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lgn="ctr">
                        <a:buNone/>
                      </a:pPr>
                      <a:r>
                        <a:rPr lang="en-US" sz="1000" b="0">
                          <a:solidFill>
                            <a:srgbClr val="000000"/>
                          </a:solidFill>
                          <a:latin typeface="仿宋_GB2312" charset="0"/>
                          <a:cs typeface="仿宋_GB2312" charset="0"/>
                        </a:rPr>
                        <a:t>5000</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26</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1.2</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20.8</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26.46</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FF0000"/>
                          </a:solidFill>
                          <a:latin typeface="仿宋_GB2312" charset="0"/>
                          <a:cs typeface="仿宋_GB2312" charset="0"/>
                        </a:rPr>
                        <a:t>132300</a:t>
                      </a:r>
                      <a:endParaRPr lang="en-US" altLang="en-US" sz="1000" b="0">
                        <a:solidFill>
                          <a:srgbClr val="FF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r>
              <a:tr h="29781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en-US" sz="1000" b="0">
                          <a:solidFill>
                            <a:srgbClr val="000000"/>
                          </a:solidFill>
                          <a:latin typeface="仿宋_GB2312" charset="0"/>
                          <a:cs typeface="仿宋_GB2312" charset="0"/>
                        </a:rPr>
                        <a:t>12</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桂花鱼（饲料）</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5-7个月</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FF0000"/>
                          </a:solidFill>
                          <a:latin typeface="仿宋_GB2312" charset="0"/>
                          <a:cs typeface="仿宋_GB2312" charset="0"/>
                        </a:rPr>
                        <a:t>4</a:t>
                      </a:r>
                      <a:endParaRPr lang="en-US" altLang="en-US" sz="1000" b="0">
                        <a:solidFill>
                          <a:srgbClr val="FF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lgn="ctr">
                        <a:buNone/>
                      </a:pPr>
                      <a:r>
                        <a:rPr lang="en-US" sz="1000" b="0">
                          <a:solidFill>
                            <a:srgbClr val="000000"/>
                          </a:solidFill>
                          <a:latin typeface="仿宋_GB2312" charset="0"/>
                          <a:cs typeface="仿宋_GB2312" charset="0"/>
                        </a:rPr>
                        <a:t>5000</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16</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1.2</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12.8</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19.36</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FF0000"/>
                          </a:solidFill>
                          <a:latin typeface="仿宋_GB2312" charset="0"/>
                          <a:cs typeface="仿宋_GB2312" charset="0"/>
                        </a:rPr>
                        <a:t>96800</a:t>
                      </a:r>
                      <a:endParaRPr lang="en-US" altLang="en-US" sz="1000" b="0">
                        <a:solidFill>
                          <a:srgbClr val="FF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r>
              <a:tr h="29718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en-US" sz="1000" b="0">
                          <a:solidFill>
                            <a:srgbClr val="000000"/>
                          </a:solidFill>
                          <a:latin typeface="仿宋_GB2312" charset="0"/>
                          <a:cs typeface="仿宋_GB2312" charset="0"/>
                        </a:rPr>
                        <a:t>13</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乌鳢（生鱼）</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8-12个月</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FF0000"/>
                          </a:solidFill>
                          <a:latin typeface="仿宋_GB2312" charset="0"/>
                          <a:cs typeface="仿宋_GB2312" charset="0"/>
                        </a:rPr>
                        <a:t>0.5</a:t>
                      </a:r>
                      <a:endParaRPr lang="en-US" altLang="en-US" sz="1000" b="0">
                        <a:solidFill>
                          <a:srgbClr val="FF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lgn="ctr">
                        <a:buNone/>
                      </a:pPr>
                      <a:r>
                        <a:rPr lang="en-US" sz="1000" b="0">
                          <a:solidFill>
                            <a:srgbClr val="000000"/>
                          </a:solidFill>
                          <a:latin typeface="仿宋_GB2312" charset="0"/>
                          <a:cs typeface="仿宋_GB2312" charset="0"/>
                        </a:rPr>
                        <a:t>15000</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7</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2.5</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5.6</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14.5</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FF0000"/>
                          </a:solidFill>
                          <a:latin typeface="仿宋_GB2312" charset="0"/>
                          <a:cs typeface="仿宋_GB2312" charset="0"/>
                        </a:rPr>
                        <a:t>217500</a:t>
                      </a:r>
                      <a:endParaRPr lang="en-US" altLang="en-US" sz="1000" b="0">
                        <a:solidFill>
                          <a:srgbClr val="FF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r>
              <a:tr h="29718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en-US" sz="1000" b="0">
                          <a:solidFill>
                            <a:srgbClr val="000000"/>
                          </a:solidFill>
                          <a:latin typeface="仿宋_GB2312" charset="0"/>
                          <a:cs typeface="仿宋_GB2312" charset="0"/>
                        </a:rPr>
                        <a:t>14</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长吻鮠（江团）</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10个月</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FF0000"/>
                          </a:solidFill>
                          <a:latin typeface="仿宋_GB2312" charset="0"/>
                          <a:cs typeface="仿宋_GB2312" charset="0"/>
                        </a:rPr>
                        <a:t>0.5</a:t>
                      </a:r>
                      <a:endParaRPr lang="en-US" altLang="en-US" sz="1000" b="0">
                        <a:solidFill>
                          <a:srgbClr val="FF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lgn="ctr">
                        <a:buNone/>
                      </a:pPr>
                      <a:r>
                        <a:rPr lang="en-US" sz="1000" b="0">
                          <a:solidFill>
                            <a:srgbClr val="000000"/>
                          </a:solidFill>
                          <a:latin typeface="仿宋_GB2312" charset="0"/>
                          <a:cs typeface="仿宋_GB2312" charset="0"/>
                        </a:rPr>
                        <a:t>10000</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10</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2.5</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8</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20.5</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FF0000"/>
                          </a:solidFill>
                          <a:latin typeface="仿宋_GB2312" charset="0"/>
                          <a:cs typeface="仿宋_GB2312" charset="0"/>
                        </a:rPr>
                        <a:t>205000</a:t>
                      </a:r>
                      <a:endParaRPr lang="en-US" altLang="en-US" sz="1000" b="0">
                        <a:solidFill>
                          <a:srgbClr val="FF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r>
              <a:tr h="29718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cap="flat">
                      <a:noFill/>
                    </a:lnB>
                  </a:tcPr>
                </a:tc>
                <a:tc>
                  <a:txBody>
                    <a:bodyPr/>
                    <a:p>
                      <a:pPr indent="0" algn="ctr">
                        <a:buNone/>
                      </a:pPr>
                      <a:r>
                        <a:rPr lang="en-US" sz="1000" b="0">
                          <a:solidFill>
                            <a:srgbClr val="000000"/>
                          </a:solidFill>
                          <a:latin typeface="仿宋_GB2312" charset="0"/>
                          <a:cs typeface="仿宋_GB2312" charset="0"/>
                        </a:rPr>
                        <a:t>15</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仿宋_GB2312" charset="0"/>
                          <a:cs typeface="仿宋_GB2312" charset="0"/>
                        </a:rPr>
                        <a:t>其他水产</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8">
                  <a:txBody>
                    <a:bodyPr/>
                    <a:p>
                      <a:pPr indent="0">
                        <a:buNone/>
                      </a:pPr>
                      <a:r>
                        <a:rPr lang="en-US" sz="1000" b="0">
                          <a:solidFill>
                            <a:srgbClr val="000000"/>
                          </a:solidFill>
                          <a:latin typeface="仿宋_GB2312" charset="0"/>
                          <a:cs typeface="仿宋_GB2312" charset="0"/>
                        </a:rPr>
                        <a:t>各区可结合本区具体情况，增加各区的特色鱼种，并将新增鱼种相关情况报备市农业局。</a:t>
                      </a:r>
                      <a:endParaRPr lang="en-US" altLang="en-US" sz="1000" b="0">
                        <a:solidFill>
                          <a:srgbClr val="000000"/>
                        </a:solidFill>
                        <a:latin typeface="仿宋_GB2312" charset="0"/>
                        <a:ea typeface="仿宋_GB2312" charset="0"/>
                        <a:cs typeface="仿宋_GB2312"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bl>
          </a:graphicData>
        </a:graphic>
      </p:graphicFrame>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28" name="标题 1"/>
          <p:cNvSpPr>
            <a:spLocks noGrp="1"/>
          </p:cNvSpPr>
          <p:nvPr>
            <p:ph type="title"/>
          </p:nvPr>
        </p:nvSpPr>
        <p:spPr>
          <a:xfrm>
            <a:off x="177800" y="263525"/>
            <a:ext cx="11056938" cy="700088"/>
          </a:xfrm>
          <a:noFill/>
          <a:ln>
            <a:noFill/>
          </a:ln>
        </p:spPr>
        <p:txBody>
          <a:bodyPr/>
          <a:lstStyle/>
          <a:p>
            <a:pPr marL="0" indent="0" eaLnBrk="1" hangingPunct="1"/>
            <a:r>
              <a:rPr lang="zh-CN">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佛山市主要水产品养殖物化成本分类明细表</a:t>
            </a:r>
            <a:endParaRPr lang="zh-CN" altLang="zh-CN"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5634" name="Line 34"/>
          <p:cNvSpPr/>
          <p:nvPr/>
        </p:nvSpPr>
        <p:spPr>
          <a:xfrm>
            <a:off x="0" y="892175"/>
            <a:ext cx="12188825" cy="0"/>
          </a:xfrm>
          <a:prstGeom prst="line">
            <a:avLst/>
          </a:prstGeom>
          <a:ln w="60325" cap="flat" cmpd="thinThick">
            <a:solidFill>
              <a:srgbClr val="003300"/>
            </a:solidFill>
            <a:prstDash val="solid"/>
            <a:miter/>
            <a:headEnd type="none" w="med" len="med"/>
            <a:tailEnd type="none" w="med" len="med"/>
          </a:ln>
        </p:spPr>
      </p:sp>
      <p:sp>
        <p:nvSpPr>
          <p:cNvPr id="7" name="Line 34"/>
          <p:cNvSpPr/>
          <p:nvPr/>
        </p:nvSpPr>
        <p:spPr>
          <a:xfrm>
            <a:off x="0" y="897255"/>
            <a:ext cx="12188825" cy="0"/>
          </a:xfrm>
          <a:prstGeom prst="line">
            <a:avLst/>
          </a:prstGeom>
          <a:ln w="60325" cap="flat" cmpd="thinThick">
            <a:solidFill>
              <a:srgbClr val="003300"/>
            </a:solidFill>
            <a:prstDash val="solid"/>
            <a:miter/>
            <a:headEnd type="none" w="med" len="med"/>
            <a:tailEnd type="none" w="med" len="med"/>
          </a:ln>
        </p:spPr>
      </p:sp>
      <p:sp>
        <p:nvSpPr>
          <p:cNvPr id="100" name="文本框 99"/>
          <p:cNvSpPr txBox="1"/>
          <p:nvPr/>
        </p:nvSpPr>
        <p:spPr>
          <a:xfrm>
            <a:off x="840105" y="1671320"/>
            <a:ext cx="9412605" cy="5835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p>
            <a:r>
              <a:rPr lang="zh-CN" sz="1600">
                <a:solidFill>
                  <a:srgbClr val="000000"/>
                </a:solidFill>
                <a:cs typeface="仿宋_GB2312" charset="0"/>
              </a:rPr>
              <a:t>1、该表为我市整理的主要养殖鱼种物化成本参考，实际执行时各区可结合本区具体情况，按需增加区域特色鱼种，并将新增鱼种相关情况报备市农业农村局和市农业保险工作小组。</a:t>
            </a:r>
            <a:endParaRPr lang="zh-CN" altLang="en-US"/>
          </a:p>
        </p:txBody>
      </p:sp>
      <p:sp>
        <p:nvSpPr>
          <p:cNvPr id="2" name="圆角矩形 30"/>
          <p:cNvSpPr/>
          <p:nvPr/>
        </p:nvSpPr>
        <p:spPr>
          <a:xfrm>
            <a:off x="453390" y="1064895"/>
            <a:ext cx="1069340" cy="438785"/>
          </a:xfrm>
          <a:prstGeom prst="roundRect">
            <a:avLst>
              <a:gd name="adj" fmla="val 16667"/>
            </a:avLst>
          </a:prstGeom>
          <a:solidFill>
            <a:schemeClr val="accent1"/>
          </a:solidFill>
          <a:ln w="6350" cap="flat" cmpd="sng">
            <a:solidFill>
              <a:schemeClr val="accent1"/>
            </a:solidFill>
            <a:prstDash val="solid"/>
            <a:headEnd type="none" w="med" len="med"/>
            <a:tailEnd type="none" w="med" len="med"/>
          </a:ln>
        </p:spPr>
        <p:txBody>
          <a:bodyPr lIns="90170" tIns="46990" rIns="90170" bIns="46990" anchor="ctr" anchorCtr="0"/>
          <a:p>
            <a:pPr algn="ct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文本框 3"/>
          <p:cNvSpPr txBox="1"/>
          <p:nvPr/>
        </p:nvSpPr>
        <p:spPr>
          <a:xfrm>
            <a:off x="831850" y="2524125"/>
            <a:ext cx="9428480" cy="1291590"/>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p>
            <a:r>
              <a:rPr lang="zh-CN">
                <a:solidFill>
                  <a:srgbClr val="000000"/>
                </a:solidFill>
                <a:cs typeface="仿宋_GB2312" charset="0"/>
                <a:sym typeface="+mn-ea"/>
              </a:rPr>
              <a:t>2、各鱼种的每尾保险水产种苗成本、每亩放养数量、渔获期每尾保险水产成品重量需结合农户实际养殖情况或市场平均成本予以核定，但</a:t>
            </a:r>
            <a:r>
              <a:rPr lang="zh-CN">
                <a:solidFill>
                  <a:srgbClr val="FF0000"/>
                </a:solidFill>
                <a:cs typeface="仿宋_GB2312" charset="0"/>
                <a:sym typeface="+mn-ea"/>
              </a:rPr>
              <a:t>最高不超过表中各对应参考值</a:t>
            </a:r>
            <a:r>
              <a:rPr lang="zh-CN">
                <a:solidFill>
                  <a:srgbClr val="000000"/>
                </a:solidFill>
                <a:cs typeface="仿宋_GB2312" charset="0"/>
                <a:sym typeface="+mn-ea"/>
              </a:rPr>
              <a:t>。其中：</a:t>
            </a:r>
            <a:endParaRPr lang="zh-CN">
              <a:solidFill>
                <a:srgbClr val="000000"/>
              </a:solidFill>
              <a:cs typeface="仿宋_GB2312" charset="0"/>
              <a:sym typeface="+mn-ea"/>
            </a:endParaRPr>
          </a:p>
          <a:p>
            <a:r>
              <a:rPr lang="zh-CN" sz="1400">
                <a:solidFill>
                  <a:srgbClr val="FF0000"/>
                </a:solidFill>
                <a:cs typeface="仿宋_GB2312" charset="0"/>
                <a:sym typeface="+mn-ea"/>
              </a:rPr>
              <a:t>单位重量保险金额（元/斤）=单位重量养殖成本（元/斤）×80%；每尾保险金额＝每尾保险水产种苗成本(元/尾)＋单位重量保险金额（元/斤）×渔获期每尾保险水产成品重量（斤/尾）；每亩保险金额=每尾保险金额(元/尾)×每亩放养数量（尾）</a:t>
            </a:r>
            <a:endParaRPr lang="zh-CN" altLang="en-US" sz="1400">
              <a:solidFill>
                <a:srgbClr val="FF0000"/>
              </a:solidFill>
              <a:cs typeface="仿宋_GB2312" charset="0"/>
              <a:sym typeface="+mn-ea"/>
            </a:endParaRPr>
          </a:p>
        </p:txBody>
      </p:sp>
      <p:sp>
        <p:nvSpPr>
          <p:cNvPr id="5" name="文本框 4"/>
          <p:cNvSpPr txBox="1"/>
          <p:nvPr/>
        </p:nvSpPr>
        <p:spPr>
          <a:xfrm>
            <a:off x="831850" y="4022090"/>
            <a:ext cx="9412605" cy="645160"/>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p>
            <a:r>
              <a:rPr lang="zh-CN">
                <a:solidFill>
                  <a:srgbClr val="000000"/>
                </a:solidFill>
                <a:cs typeface="仿宋_GB2312" charset="0"/>
                <a:sym typeface="+mn-ea"/>
              </a:rPr>
              <a:t>3、单位重量养殖成本包括：人工、塘租、饲料、水电费、防冻棚设施费、防疫病费用等的成本投入。</a:t>
            </a:r>
            <a:endParaRPr lang="zh-CN" altLang="en-US"/>
          </a:p>
        </p:txBody>
      </p:sp>
      <p:sp>
        <p:nvSpPr>
          <p:cNvPr id="6" name="文本框 5"/>
          <p:cNvSpPr txBox="1"/>
          <p:nvPr/>
        </p:nvSpPr>
        <p:spPr>
          <a:xfrm>
            <a:off x="822325" y="4873625"/>
            <a:ext cx="9432290" cy="645160"/>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p>
            <a:r>
              <a:rPr lang="zh-CN">
                <a:solidFill>
                  <a:srgbClr val="000000"/>
                </a:solidFill>
                <a:cs typeface="仿宋_GB2312" charset="0"/>
                <a:sym typeface="+mn-ea"/>
              </a:rPr>
              <a:t>4、以上各水产品全部采用池塘养殖，若有工厂化养殖情形由各区结合具体情况进行增补报备。</a:t>
            </a:r>
            <a:endParaRPr lang="zh-CN" altLang="en-US"/>
          </a:p>
        </p:txBody>
      </p:sp>
      <p:sp>
        <p:nvSpPr>
          <p:cNvPr id="8" name="文本框 7"/>
          <p:cNvSpPr txBox="1"/>
          <p:nvPr/>
        </p:nvSpPr>
        <p:spPr>
          <a:xfrm>
            <a:off x="840105" y="5789930"/>
            <a:ext cx="9450070" cy="645160"/>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p>
            <a:r>
              <a:rPr lang="zh-CN">
                <a:solidFill>
                  <a:srgbClr val="000000"/>
                </a:solidFill>
                <a:cs typeface="仿宋_GB2312" charset="0"/>
                <a:sym typeface="+mn-ea"/>
              </a:rPr>
              <a:t>5、表中饲饵桂花鱼为以鲮鱼等活鱼为食的桂花鱼品种，饲料桂花鱼为以饲料为食的桂花鱼品种。</a:t>
            </a:r>
            <a:endParaRPr lang="zh-CN" altLang="en-US"/>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梯形 1"/>
          <p:cNvSpPr/>
          <p:nvPr/>
        </p:nvSpPr>
        <p:spPr>
          <a:xfrm rot="-5400000" flipV="1">
            <a:off x="7442200" y="-466725"/>
            <a:ext cx="2290763" cy="7194550"/>
          </a:xfrm>
          <a:custGeom>
            <a:avLst/>
            <a:gdLst>
              <a:gd name="txL" fmla="*/ 3629 w 21600"/>
              <a:gd name="txT" fmla="*/ 3629 h 21600"/>
              <a:gd name="txR" fmla="*/ 17971 w 21600"/>
              <a:gd name="txB" fmla="*/ 17971 h 21600"/>
            </a:gdLst>
            <a:ahLst/>
            <a:cxnLst>
              <a:cxn ang="0">
                <a:pos x="2096791" y="3597275"/>
              </a:cxn>
              <a:cxn ang="0">
                <a:pos x="1145382" y="7194550"/>
              </a:cxn>
              <a:cxn ang="0">
                <a:pos x="193972" y="3597275"/>
              </a:cxn>
              <a:cxn ang="0">
                <a:pos x="1145382" y="0"/>
              </a:cxn>
            </a:cxnLst>
            <a:rect l="txL" t="txT" r="txR" b="txB"/>
            <a:pathLst>
              <a:path w="21600" h="21600">
                <a:moveTo>
                  <a:pt x="0" y="0"/>
                </a:moveTo>
                <a:lnTo>
                  <a:pt x="3657" y="21600"/>
                </a:lnTo>
                <a:lnTo>
                  <a:pt x="17943" y="21600"/>
                </a:lnTo>
                <a:lnTo>
                  <a:pt x="21600" y="0"/>
                </a:lnTo>
                <a:close/>
              </a:path>
            </a:pathLst>
          </a:custGeom>
          <a:solidFill>
            <a:schemeClr val="accent1">
              <a:alpha val="100000"/>
            </a:schemeClr>
          </a:solidFill>
          <a:ln w="9525">
            <a:noFill/>
          </a:ln>
        </p:spPr>
        <p:txBody>
          <a:bodyPr/>
          <a:lstStyle/>
          <a:p>
            <a:endParaRPr lang="zh-CN" altLang="en-US"/>
          </a:p>
        </p:txBody>
      </p:sp>
      <p:sp>
        <p:nvSpPr>
          <p:cNvPr id="3075" name="梯形 2"/>
          <p:cNvSpPr/>
          <p:nvPr/>
        </p:nvSpPr>
        <p:spPr>
          <a:xfrm rot="5400000" flipV="1">
            <a:off x="1336675" y="641350"/>
            <a:ext cx="2343150" cy="4997450"/>
          </a:xfrm>
          <a:custGeom>
            <a:avLst/>
            <a:gdLst>
              <a:gd name="txL" fmla="*/ 3729 w 21600"/>
              <a:gd name="txT" fmla="*/ 3729 h 21600"/>
              <a:gd name="txR" fmla="*/ 17871 w 21600"/>
              <a:gd name="txB" fmla="*/ 17871 h 21600"/>
            </a:gdLst>
            <a:ahLst/>
            <a:cxnLst>
              <a:cxn ang="0">
                <a:pos x="2133894" y="2498725"/>
              </a:cxn>
              <a:cxn ang="0">
                <a:pos x="1171575" y="4997450"/>
              </a:cxn>
              <a:cxn ang="0">
                <a:pos x="209256" y="2498725"/>
              </a:cxn>
              <a:cxn ang="0">
                <a:pos x="1171575" y="0"/>
              </a:cxn>
            </a:cxnLst>
            <a:rect l="txL" t="txT" r="txR" b="txB"/>
            <a:pathLst>
              <a:path w="21600" h="21600">
                <a:moveTo>
                  <a:pt x="0" y="0"/>
                </a:moveTo>
                <a:lnTo>
                  <a:pt x="3858" y="21600"/>
                </a:lnTo>
                <a:lnTo>
                  <a:pt x="17742" y="21600"/>
                </a:lnTo>
                <a:lnTo>
                  <a:pt x="21600" y="0"/>
                </a:lnTo>
                <a:close/>
              </a:path>
            </a:pathLst>
          </a:custGeom>
          <a:solidFill>
            <a:srgbClr val="C0C0C0">
              <a:alpha val="56078"/>
            </a:srgbClr>
          </a:solidFill>
          <a:ln w="9525">
            <a:noFill/>
          </a:ln>
        </p:spPr>
        <p:txBody>
          <a:bodyPr/>
          <a:lstStyle/>
          <a:p>
            <a:endParaRPr lang="zh-CN" altLang="en-US"/>
          </a:p>
        </p:txBody>
      </p:sp>
      <p:sp>
        <p:nvSpPr>
          <p:cNvPr id="7172" name="文本框 2"/>
          <p:cNvSpPr/>
          <p:nvPr/>
        </p:nvSpPr>
        <p:spPr>
          <a:xfrm>
            <a:off x="1305560" y="2716530"/>
            <a:ext cx="3157855" cy="768350"/>
          </a:xfrm>
          <a:prstGeom prst="rect">
            <a:avLst/>
          </a:prstGeom>
          <a:noFill/>
          <a:ln w="9525">
            <a:noFill/>
          </a:ln>
        </p:spPr>
        <p:txBody>
          <a:bodyPr wrap="square">
            <a:spAutoFit/>
          </a:bodyPr>
          <a:lstStyle/>
          <a:p>
            <a:r>
              <a:rPr lang="zh-CN" altLang="en-US" sz="4400" b="1" dirty="0">
                <a:solidFill>
                  <a:srgbClr val="080808"/>
                </a:solidFill>
                <a:latin typeface="Arial" panose="020B0604020202020204" pitchFamily="34" charset="0"/>
                <a:ea typeface="微软雅黑" panose="020B0503020204020204" pitchFamily="34" charset="-122"/>
                <a:sym typeface="Arial" panose="020B0604020202020204" pitchFamily="34" charset="0"/>
              </a:rPr>
              <a:t>第十三部分</a:t>
            </a:r>
            <a:endParaRPr lang="zh-CN" altLang="en-US" sz="4400" b="1" dirty="0">
              <a:solidFill>
                <a:srgbClr val="080808"/>
              </a:solidFill>
              <a:latin typeface="Arial" panose="020B0604020202020204" pitchFamily="34" charset="0"/>
              <a:ea typeface="微软雅黑" panose="020B0503020204020204" pitchFamily="34" charset="-122"/>
              <a:sym typeface="Arial" panose="020B0604020202020204" pitchFamily="34" charset="0"/>
            </a:endParaRPr>
          </a:p>
        </p:txBody>
      </p:sp>
      <p:sp>
        <p:nvSpPr>
          <p:cNvPr id="7173" name="矩形 3"/>
          <p:cNvSpPr/>
          <p:nvPr/>
        </p:nvSpPr>
        <p:spPr>
          <a:xfrm>
            <a:off x="5463540" y="2407920"/>
            <a:ext cx="6344285" cy="1445260"/>
          </a:xfrm>
          <a:prstGeom prst="rect">
            <a:avLst/>
          </a:prstGeom>
          <a:noFill/>
          <a:ln w="9525">
            <a:noFill/>
          </a:ln>
        </p:spPr>
        <p:txBody>
          <a:bodyPr wrap="square">
            <a:spAutoFit/>
          </a:bodyPr>
          <a:lstStyle/>
          <a:p>
            <a:pPr algn="l"/>
            <a:r>
              <a:rPr lang="zh-CN" sz="4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佛山市主要花卉苗木种植物化成本分类明细参考表</a:t>
            </a:r>
            <a:endParaRPr lang="zh-CN" sz="4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28" name="标题 1"/>
          <p:cNvSpPr>
            <a:spLocks noGrp="1"/>
          </p:cNvSpPr>
          <p:nvPr>
            <p:ph type="title"/>
          </p:nvPr>
        </p:nvSpPr>
        <p:spPr>
          <a:xfrm>
            <a:off x="177800" y="263525"/>
            <a:ext cx="11056938" cy="700088"/>
          </a:xfrm>
          <a:noFill/>
          <a:ln>
            <a:noFill/>
          </a:ln>
        </p:spPr>
        <p:txBody>
          <a:bodyPr/>
          <a:lstStyle/>
          <a:p>
            <a:pPr marL="0" indent="0" eaLnBrk="1" hangingPunct="1"/>
            <a:r>
              <a:rPr lang="zh-CN" altLang="zh-CN" dirty="0">
                <a:solidFill>
                  <a:schemeClr val="tx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佛山市主要花卉苗木种植物化成本分类明细参考表</a:t>
            </a:r>
            <a:endParaRPr lang="zh-CN" altLang="zh-CN" dirty="0">
              <a:solidFill>
                <a:schemeClr val="tx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34" name="Line 34"/>
          <p:cNvSpPr/>
          <p:nvPr/>
        </p:nvSpPr>
        <p:spPr>
          <a:xfrm>
            <a:off x="0" y="892175"/>
            <a:ext cx="12188825" cy="0"/>
          </a:xfrm>
          <a:prstGeom prst="line">
            <a:avLst/>
          </a:prstGeom>
          <a:ln w="60325" cap="flat" cmpd="thinThick">
            <a:solidFill>
              <a:srgbClr val="003300"/>
            </a:solidFill>
            <a:prstDash val="solid"/>
            <a:miter/>
            <a:headEnd type="none" w="med" len="med"/>
            <a:tailEnd type="none" w="med" len="med"/>
          </a:ln>
        </p:spPr>
      </p:sp>
      <p:sp>
        <p:nvSpPr>
          <p:cNvPr id="7" name="Line 34"/>
          <p:cNvSpPr/>
          <p:nvPr/>
        </p:nvSpPr>
        <p:spPr>
          <a:xfrm>
            <a:off x="0" y="897255"/>
            <a:ext cx="12188825" cy="0"/>
          </a:xfrm>
          <a:prstGeom prst="line">
            <a:avLst/>
          </a:prstGeom>
          <a:ln w="60325" cap="flat" cmpd="thinThick">
            <a:solidFill>
              <a:srgbClr val="003300"/>
            </a:solidFill>
            <a:prstDash val="solid"/>
            <a:miter/>
            <a:headEnd type="none" w="med" len="med"/>
            <a:tailEnd type="none" w="med" len="med"/>
          </a:ln>
        </p:spPr>
      </p:sp>
      <p:graphicFrame>
        <p:nvGraphicFramePr>
          <p:cNvPr id="9" name="表格 8"/>
          <p:cNvGraphicFramePr/>
          <p:nvPr>
            <p:custDataLst>
              <p:tags r:id="rId1"/>
            </p:custDataLst>
          </p:nvPr>
        </p:nvGraphicFramePr>
        <p:xfrm>
          <a:off x="595630" y="1229995"/>
          <a:ext cx="10823575" cy="4922520"/>
        </p:xfrm>
        <a:graphic>
          <a:graphicData uri="http://schemas.openxmlformats.org/drawingml/2006/table">
            <a:tbl>
              <a:tblPr/>
              <a:tblGrid>
                <a:gridCol w="810895"/>
                <a:gridCol w="2508885"/>
                <a:gridCol w="1210310"/>
                <a:gridCol w="1206500"/>
                <a:gridCol w="1507490"/>
                <a:gridCol w="1536065"/>
                <a:gridCol w="2043430"/>
              </a:tblGrid>
              <a:tr h="847090">
                <a:tc>
                  <a:txBody>
                    <a:bodyPr/>
                    <a:lstStyle/>
                    <a:p>
                      <a:pPr indent="0" algn="ctr" fontAlgn="auto">
                        <a:lnSpc>
                          <a:spcPct val="150000"/>
                        </a:lnSpc>
                        <a:buNone/>
                      </a:pPr>
                      <a:r>
                        <a:rPr lang="en-US" sz="1200" b="1">
                          <a:solidFill>
                            <a:srgbClr val="3D3F41"/>
                          </a:solidFill>
                          <a:latin typeface="微软雅黑" panose="020B0503020204020204" pitchFamily="34" charset="-122"/>
                          <a:ea typeface="微软雅黑" panose="020B0503020204020204" pitchFamily="34" charset="-122"/>
                        </a:rPr>
                        <a:t>编号</a:t>
                      </a:r>
                      <a:endParaRPr lang="en-US" altLang="en-US" sz="1200" b="1">
                        <a:solidFill>
                          <a:srgbClr val="3D3F41"/>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1200" b="1">
                          <a:solidFill>
                            <a:srgbClr val="3D3F41"/>
                          </a:solidFill>
                          <a:latin typeface="微软雅黑" panose="020B0503020204020204" pitchFamily="34" charset="-122"/>
                          <a:ea typeface="微软雅黑" panose="020B0503020204020204" pitchFamily="34" charset="-122"/>
                        </a:rPr>
                        <a:t>栽培分类</a:t>
                      </a:r>
                      <a:endParaRPr lang="en-US" altLang="en-US" sz="1200" b="1">
                        <a:solidFill>
                          <a:srgbClr val="3D3F41"/>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1200" b="1">
                          <a:solidFill>
                            <a:srgbClr val="3D3F41"/>
                          </a:solidFill>
                          <a:latin typeface="微软雅黑" panose="020B0503020204020204" pitchFamily="34" charset="-122"/>
                          <a:ea typeface="微软雅黑" panose="020B0503020204020204" pitchFamily="34" charset="-122"/>
                        </a:rPr>
                        <a:t>物化成本投入分类</a:t>
                      </a:r>
                      <a:endParaRPr lang="en-US" altLang="en-US" sz="1200" b="1">
                        <a:solidFill>
                          <a:srgbClr val="3D3F41"/>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1200" b="1">
                          <a:solidFill>
                            <a:srgbClr val="3D3F41"/>
                          </a:solidFill>
                          <a:latin typeface="微软雅黑" panose="020B0503020204020204" pitchFamily="34" charset="-122"/>
                          <a:ea typeface="微软雅黑" panose="020B0503020204020204" pitchFamily="34" charset="-122"/>
                        </a:rPr>
                        <a:t>实际生长周期分类（年）</a:t>
                      </a:r>
                      <a:endParaRPr lang="en-US" altLang="en-US" sz="1200" b="1">
                        <a:solidFill>
                          <a:srgbClr val="3D3F41"/>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1200" b="1">
                          <a:solidFill>
                            <a:srgbClr val="3D3F41"/>
                          </a:solidFill>
                          <a:latin typeface="微软雅黑" panose="020B0503020204020204" pitchFamily="34" charset="-122"/>
                          <a:ea typeface="微软雅黑" panose="020B0503020204020204" pitchFamily="34" charset="-122"/>
                          <a:cs typeface="微软雅黑" panose="020B0503020204020204" pitchFamily="34" charset="-122"/>
                        </a:rPr>
                        <a:t>全周期每亩花卉苗木种植物化成本（元/亩）</a:t>
                      </a:r>
                      <a:endParaRPr lang="en-US" altLang="en-US" sz="1200" b="1">
                        <a:solidFill>
                          <a:srgbClr val="3D3F4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1200" b="1">
                          <a:solidFill>
                            <a:srgbClr val="3D3F41"/>
                          </a:solidFill>
                          <a:latin typeface="微软雅黑" panose="020B0503020204020204" pitchFamily="34" charset="-122"/>
                          <a:ea typeface="微软雅黑" panose="020B0503020204020204" pitchFamily="34" charset="-122"/>
                          <a:cs typeface="微软雅黑" panose="020B0503020204020204" pitchFamily="34" charset="-122"/>
                        </a:rPr>
                        <a:t>全周期每亩保险金额（元/亩）</a:t>
                      </a:r>
                      <a:endParaRPr lang="en-US" altLang="en-US" sz="1200" b="1">
                        <a:solidFill>
                          <a:srgbClr val="3D3F4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1200" b="1">
                          <a:solidFill>
                            <a:srgbClr val="3D3F41"/>
                          </a:solidFill>
                          <a:latin typeface="微软雅黑" panose="020B0503020204020204" pitchFamily="34" charset="-122"/>
                          <a:ea typeface="微软雅黑" panose="020B0503020204020204" pitchFamily="34" charset="-122"/>
                          <a:cs typeface="微软雅黑" panose="020B0503020204020204" pitchFamily="34" charset="-122"/>
                        </a:rPr>
                        <a:t>每年每亩保险金额（元/亩）</a:t>
                      </a:r>
                      <a:endParaRPr lang="en-US" altLang="en-US" sz="1200" b="1">
                        <a:solidFill>
                          <a:srgbClr val="3D3F4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32740">
                <a:tc>
                  <a:txBody>
                    <a:bodyPr/>
                    <a:lstStyle/>
                    <a:p>
                      <a:pPr indent="0" algn="ctr" fontAlgn="auto">
                        <a:lnSpc>
                          <a:spcPct val="150000"/>
                        </a:lnSpc>
                        <a:buNone/>
                      </a:pPr>
                      <a:r>
                        <a:rPr lang="en-US" sz="1200" b="0">
                          <a:solidFill>
                            <a:srgbClr val="3D3F41"/>
                          </a:solidFill>
                          <a:latin typeface="微软雅黑" panose="020B0503020204020204" pitchFamily="34" charset="-122"/>
                          <a:ea typeface="微软雅黑" panose="020B0503020204020204" pitchFamily="34" charset="-122"/>
                        </a:rPr>
                        <a:t>1</a:t>
                      </a:r>
                      <a:endParaRPr lang="en-US" altLang="en-US" sz="1200" b="0">
                        <a:solidFill>
                          <a:srgbClr val="3D3F41"/>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4">
                  <a:txBody>
                    <a:bodyPr/>
                    <a:lstStyle/>
                    <a:p>
                      <a:pPr indent="0" algn="ctr" fontAlgn="auto">
                        <a:lnSpc>
                          <a:spcPct val="150000"/>
                        </a:lnSpc>
                        <a:buNone/>
                      </a:pPr>
                      <a:r>
                        <a:rPr lang="en-US" sz="1200" b="1">
                          <a:solidFill>
                            <a:srgbClr val="3D3F41"/>
                          </a:solidFill>
                          <a:latin typeface="微软雅黑" panose="020B0503020204020204" pitchFamily="34" charset="-122"/>
                          <a:ea typeface="微软雅黑" panose="020B0503020204020204" pitchFamily="34" charset="-122"/>
                          <a:cs typeface="微软雅黑" panose="020B0503020204020204" pitchFamily="34" charset="-122"/>
                        </a:rPr>
                        <a:t>鲜切花/观赏苗木</a:t>
                      </a:r>
                      <a:endParaRPr lang="en-US" altLang="en-US" sz="1200" b="1">
                        <a:solidFill>
                          <a:srgbClr val="3D3F4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1200" b="0">
                          <a:solidFill>
                            <a:srgbClr val="3D3F41"/>
                          </a:solidFill>
                          <a:latin typeface="微软雅黑" panose="020B0503020204020204" pitchFamily="34" charset="-122"/>
                          <a:ea typeface="微软雅黑" panose="020B0503020204020204" pitchFamily="34" charset="-122"/>
                        </a:rPr>
                        <a:t>一般</a:t>
                      </a:r>
                      <a:endParaRPr lang="en-US" altLang="en-US" sz="1200" b="0">
                        <a:solidFill>
                          <a:srgbClr val="3D3F41"/>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indent="0" algn="ctr" fontAlgn="auto">
                        <a:lnSpc>
                          <a:spcPct val="150000"/>
                        </a:lnSpc>
                        <a:buNone/>
                      </a:pPr>
                      <a:r>
                        <a:rPr lang="en-US" sz="1200" b="0">
                          <a:solidFill>
                            <a:srgbClr val="3D3F41"/>
                          </a:solidFill>
                          <a:latin typeface="微软雅黑" panose="020B0503020204020204" pitchFamily="34" charset="-122"/>
                          <a:ea typeface="微软雅黑" panose="020B0503020204020204" pitchFamily="34" charset="-122"/>
                          <a:cs typeface="微软雅黑" panose="020B0503020204020204" pitchFamily="34" charset="-122"/>
                        </a:rPr>
                        <a:t>一年生/一年多茬</a:t>
                      </a:r>
                      <a:endParaRPr lang="en-US" altLang="en-US" sz="1200" b="0">
                        <a:solidFill>
                          <a:srgbClr val="3D3F4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1200" b="0">
                          <a:solidFill>
                            <a:srgbClr val="3D3F41"/>
                          </a:solidFill>
                          <a:latin typeface="微软雅黑" panose="020B0503020204020204" pitchFamily="34" charset="-122"/>
                          <a:ea typeface="微软雅黑" panose="020B0503020204020204" pitchFamily="34" charset="-122"/>
                        </a:rPr>
                        <a:t>60000</a:t>
                      </a:r>
                      <a:endParaRPr lang="en-US" altLang="en-US" sz="1200" b="0">
                        <a:solidFill>
                          <a:srgbClr val="3D3F41"/>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1200" b="0">
                          <a:solidFill>
                            <a:srgbClr val="3D3F41"/>
                          </a:solidFill>
                          <a:latin typeface="微软雅黑" panose="020B0503020204020204" pitchFamily="34" charset="-122"/>
                          <a:ea typeface="微软雅黑" panose="020B0503020204020204" pitchFamily="34" charset="-122"/>
                        </a:rPr>
                        <a:t>36000</a:t>
                      </a:r>
                      <a:endParaRPr lang="en-US" altLang="en-US" sz="1200" b="0">
                        <a:solidFill>
                          <a:srgbClr val="3D3F41"/>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1200" b="0">
                          <a:solidFill>
                            <a:srgbClr val="3D3F41"/>
                          </a:solidFill>
                          <a:latin typeface="微软雅黑" panose="020B0503020204020204" pitchFamily="34" charset="-122"/>
                          <a:ea typeface="微软雅黑" panose="020B0503020204020204" pitchFamily="34" charset="-122"/>
                        </a:rPr>
                        <a:t>36000</a:t>
                      </a:r>
                      <a:endParaRPr lang="en-US" altLang="en-US" sz="1200" b="0">
                        <a:solidFill>
                          <a:srgbClr val="3D3F41"/>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32740">
                <a:tc>
                  <a:txBody>
                    <a:bodyPr/>
                    <a:lstStyle/>
                    <a:p>
                      <a:pPr indent="0" algn="ctr" fontAlgn="auto">
                        <a:lnSpc>
                          <a:spcPct val="150000"/>
                        </a:lnSpc>
                        <a:buNone/>
                      </a:pPr>
                      <a:r>
                        <a:rPr lang="en-US" sz="1200" b="0">
                          <a:solidFill>
                            <a:srgbClr val="3D3F41"/>
                          </a:solidFill>
                          <a:latin typeface="微软雅黑" panose="020B0503020204020204" pitchFamily="34" charset="-122"/>
                          <a:ea typeface="微软雅黑" panose="020B0503020204020204" pitchFamily="34" charset="-122"/>
                        </a:rPr>
                        <a:t>2</a:t>
                      </a:r>
                      <a:endParaRPr lang="en-US" altLang="en-US" sz="1200" b="0">
                        <a:solidFill>
                          <a:srgbClr val="3D3F41"/>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fontAlgn="auto">
                        <a:lnSpc>
                          <a:spcPct val="150000"/>
                        </a:lnSpc>
                        <a:buNone/>
                      </a:pPr>
                      <a:r>
                        <a:rPr lang="en-US" sz="1200" b="0">
                          <a:solidFill>
                            <a:srgbClr val="3D3F41"/>
                          </a:solidFill>
                          <a:latin typeface="微软雅黑" panose="020B0503020204020204" pitchFamily="34" charset="-122"/>
                          <a:ea typeface="微软雅黑" panose="020B0503020204020204" pitchFamily="34" charset="-122"/>
                        </a:rPr>
                        <a:t>高档</a:t>
                      </a:r>
                      <a:endParaRPr lang="en-US" altLang="en-US" sz="1200" b="0">
                        <a:solidFill>
                          <a:srgbClr val="3D3F41"/>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lgn="ctr" fontAlgn="auto">
                        <a:lnSpc>
                          <a:spcPct val="150000"/>
                        </a:lnSpc>
                        <a:buNone/>
                      </a:pPr>
                      <a:r>
                        <a:rPr lang="en-US" sz="1200" b="0">
                          <a:solidFill>
                            <a:srgbClr val="3D3F41"/>
                          </a:solidFill>
                          <a:latin typeface="微软雅黑" panose="020B0503020204020204" pitchFamily="34" charset="-122"/>
                          <a:ea typeface="微软雅黑" panose="020B0503020204020204" pitchFamily="34" charset="-122"/>
                        </a:rPr>
                        <a:t>120000</a:t>
                      </a:r>
                      <a:endParaRPr lang="en-US" altLang="en-US" sz="1200" b="0">
                        <a:solidFill>
                          <a:srgbClr val="3D3F41"/>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1200" b="0">
                          <a:solidFill>
                            <a:srgbClr val="3D3F41"/>
                          </a:solidFill>
                          <a:latin typeface="微软雅黑" panose="020B0503020204020204" pitchFamily="34" charset="-122"/>
                          <a:ea typeface="微软雅黑" panose="020B0503020204020204" pitchFamily="34" charset="-122"/>
                        </a:rPr>
                        <a:t>72000</a:t>
                      </a:r>
                      <a:endParaRPr lang="en-US" altLang="en-US" sz="1200" b="0">
                        <a:solidFill>
                          <a:srgbClr val="3D3F41"/>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1200" b="0">
                          <a:solidFill>
                            <a:srgbClr val="3D3F41"/>
                          </a:solidFill>
                          <a:latin typeface="微软雅黑" panose="020B0503020204020204" pitchFamily="34" charset="-122"/>
                          <a:ea typeface="微软雅黑" panose="020B0503020204020204" pitchFamily="34" charset="-122"/>
                        </a:rPr>
                        <a:t>72000</a:t>
                      </a:r>
                      <a:endParaRPr lang="en-US" altLang="en-US" sz="1200" b="0">
                        <a:solidFill>
                          <a:srgbClr val="3D3F41"/>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32740">
                <a:tc>
                  <a:txBody>
                    <a:bodyPr/>
                    <a:lstStyle/>
                    <a:p>
                      <a:pPr indent="0" algn="ctr" fontAlgn="auto">
                        <a:lnSpc>
                          <a:spcPct val="150000"/>
                        </a:lnSpc>
                        <a:buNone/>
                      </a:pPr>
                      <a:r>
                        <a:rPr lang="en-US" sz="1200" b="0">
                          <a:solidFill>
                            <a:srgbClr val="3D3F41"/>
                          </a:solidFill>
                          <a:latin typeface="微软雅黑" panose="020B0503020204020204" pitchFamily="34" charset="-122"/>
                          <a:ea typeface="微软雅黑" panose="020B0503020204020204" pitchFamily="34" charset="-122"/>
                        </a:rPr>
                        <a:t>3</a:t>
                      </a:r>
                      <a:endParaRPr lang="en-US" altLang="en-US" sz="1200" b="0">
                        <a:solidFill>
                          <a:srgbClr val="3D3F41"/>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fontAlgn="auto">
                        <a:lnSpc>
                          <a:spcPct val="150000"/>
                        </a:lnSpc>
                        <a:buNone/>
                      </a:pPr>
                      <a:r>
                        <a:rPr lang="en-US" sz="1200" b="0">
                          <a:solidFill>
                            <a:srgbClr val="3D3F41"/>
                          </a:solidFill>
                          <a:latin typeface="微软雅黑" panose="020B0503020204020204" pitchFamily="34" charset="-122"/>
                          <a:ea typeface="微软雅黑" panose="020B0503020204020204" pitchFamily="34" charset="-122"/>
                        </a:rPr>
                        <a:t>一般</a:t>
                      </a:r>
                      <a:endParaRPr lang="en-US" altLang="en-US" sz="1200" b="0">
                        <a:solidFill>
                          <a:srgbClr val="3D3F41"/>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indent="0" algn="ctr" fontAlgn="auto">
                        <a:lnSpc>
                          <a:spcPct val="150000"/>
                        </a:lnSpc>
                        <a:buNone/>
                      </a:pPr>
                      <a:r>
                        <a:rPr lang="en-US" sz="1200" b="0">
                          <a:solidFill>
                            <a:srgbClr val="3D3F41"/>
                          </a:solidFill>
                          <a:latin typeface="微软雅黑" panose="020B0503020204020204" pitchFamily="34" charset="-122"/>
                          <a:ea typeface="微软雅黑" panose="020B0503020204020204" pitchFamily="34" charset="-122"/>
                        </a:rPr>
                        <a:t>多年生</a:t>
                      </a:r>
                      <a:endParaRPr lang="en-US" altLang="en-US" sz="1200" b="0">
                        <a:solidFill>
                          <a:srgbClr val="3D3F41"/>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1200" b="0">
                          <a:solidFill>
                            <a:srgbClr val="3D3F41"/>
                          </a:solidFill>
                          <a:latin typeface="微软雅黑" panose="020B0503020204020204" pitchFamily="34" charset="-122"/>
                          <a:ea typeface="微软雅黑" panose="020B0503020204020204" pitchFamily="34" charset="-122"/>
                        </a:rPr>
                        <a:t>120000</a:t>
                      </a:r>
                      <a:endParaRPr lang="en-US" altLang="en-US" sz="1200" b="0">
                        <a:solidFill>
                          <a:srgbClr val="3D3F41"/>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1200" b="0">
                          <a:solidFill>
                            <a:srgbClr val="3D3F41"/>
                          </a:solidFill>
                          <a:latin typeface="微软雅黑" panose="020B0503020204020204" pitchFamily="34" charset="-122"/>
                          <a:ea typeface="微软雅黑" panose="020B0503020204020204" pitchFamily="34" charset="-122"/>
                        </a:rPr>
                        <a:t>72000</a:t>
                      </a:r>
                      <a:endParaRPr lang="en-US" altLang="en-US" sz="1200" b="0">
                        <a:solidFill>
                          <a:srgbClr val="3D3F41"/>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1200" b="0">
                          <a:solidFill>
                            <a:srgbClr val="3D3F41"/>
                          </a:solidFill>
                          <a:latin typeface="微软雅黑" panose="020B0503020204020204" pitchFamily="34" charset="-122"/>
                          <a:ea typeface="微软雅黑" panose="020B0503020204020204" pitchFamily="34" charset="-122"/>
                        </a:rPr>
                        <a:t>36000</a:t>
                      </a:r>
                      <a:endParaRPr lang="en-US" altLang="en-US" sz="1200" b="0">
                        <a:solidFill>
                          <a:srgbClr val="3D3F41"/>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32740">
                <a:tc>
                  <a:txBody>
                    <a:bodyPr/>
                    <a:lstStyle/>
                    <a:p>
                      <a:pPr indent="0" algn="ctr" fontAlgn="auto">
                        <a:lnSpc>
                          <a:spcPct val="150000"/>
                        </a:lnSpc>
                        <a:buNone/>
                      </a:pPr>
                      <a:r>
                        <a:rPr lang="en-US" sz="1200" b="0">
                          <a:solidFill>
                            <a:srgbClr val="3D3F41"/>
                          </a:solidFill>
                          <a:latin typeface="微软雅黑" panose="020B0503020204020204" pitchFamily="34" charset="-122"/>
                          <a:ea typeface="微软雅黑" panose="020B0503020204020204" pitchFamily="34" charset="-122"/>
                        </a:rPr>
                        <a:t>4</a:t>
                      </a:r>
                      <a:endParaRPr lang="en-US" altLang="en-US" sz="1200" b="0">
                        <a:solidFill>
                          <a:srgbClr val="3D3F41"/>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lgn="ctr" fontAlgn="auto">
                        <a:lnSpc>
                          <a:spcPct val="150000"/>
                        </a:lnSpc>
                        <a:buNone/>
                      </a:pPr>
                      <a:r>
                        <a:rPr lang="en-US" sz="1200" b="0">
                          <a:solidFill>
                            <a:srgbClr val="3D3F41"/>
                          </a:solidFill>
                          <a:latin typeface="微软雅黑" panose="020B0503020204020204" pitchFamily="34" charset="-122"/>
                          <a:ea typeface="微软雅黑" panose="020B0503020204020204" pitchFamily="34" charset="-122"/>
                        </a:rPr>
                        <a:t>高档</a:t>
                      </a:r>
                      <a:endParaRPr lang="en-US" altLang="en-US" sz="1200" b="0">
                        <a:solidFill>
                          <a:srgbClr val="3D3F41"/>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lgn="ctr" fontAlgn="auto">
                        <a:lnSpc>
                          <a:spcPct val="150000"/>
                        </a:lnSpc>
                        <a:buNone/>
                      </a:pPr>
                      <a:r>
                        <a:rPr lang="en-US" sz="1200" b="0">
                          <a:solidFill>
                            <a:srgbClr val="3D3F41"/>
                          </a:solidFill>
                          <a:latin typeface="微软雅黑" panose="020B0503020204020204" pitchFamily="34" charset="-122"/>
                          <a:ea typeface="微软雅黑" panose="020B0503020204020204" pitchFamily="34" charset="-122"/>
                        </a:rPr>
                        <a:t>280000</a:t>
                      </a:r>
                      <a:endParaRPr lang="en-US" altLang="en-US" sz="1200" b="0">
                        <a:solidFill>
                          <a:srgbClr val="3D3F41"/>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1200" b="0">
                          <a:solidFill>
                            <a:srgbClr val="3D3F41"/>
                          </a:solidFill>
                          <a:latin typeface="微软雅黑" panose="020B0503020204020204" pitchFamily="34" charset="-122"/>
                          <a:ea typeface="微软雅黑" panose="020B0503020204020204" pitchFamily="34" charset="-122"/>
                        </a:rPr>
                        <a:t>168000</a:t>
                      </a:r>
                      <a:endParaRPr lang="en-US" altLang="en-US" sz="1200" b="0">
                        <a:solidFill>
                          <a:srgbClr val="3D3F41"/>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1200" b="0">
                          <a:solidFill>
                            <a:srgbClr val="3D3F41"/>
                          </a:solidFill>
                          <a:latin typeface="微软雅黑" panose="020B0503020204020204" pitchFamily="34" charset="-122"/>
                          <a:ea typeface="微软雅黑" panose="020B0503020204020204" pitchFamily="34" charset="-122"/>
                        </a:rPr>
                        <a:t>84000</a:t>
                      </a:r>
                      <a:endParaRPr lang="en-US" altLang="en-US" sz="1200" b="0">
                        <a:solidFill>
                          <a:srgbClr val="3D3F41"/>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32740">
                <a:tc>
                  <a:txBody>
                    <a:bodyPr/>
                    <a:lstStyle/>
                    <a:p>
                      <a:pPr indent="0" algn="ctr" fontAlgn="auto">
                        <a:lnSpc>
                          <a:spcPct val="150000"/>
                        </a:lnSpc>
                        <a:buNone/>
                      </a:pPr>
                      <a:r>
                        <a:rPr lang="en-US" sz="1200" b="0">
                          <a:solidFill>
                            <a:srgbClr val="3D3F41"/>
                          </a:solidFill>
                          <a:latin typeface="微软雅黑" panose="020B0503020204020204" pitchFamily="34" charset="-122"/>
                          <a:ea typeface="微软雅黑" panose="020B0503020204020204" pitchFamily="34" charset="-122"/>
                        </a:rPr>
                        <a:t>5</a:t>
                      </a:r>
                      <a:endParaRPr lang="en-US" altLang="en-US" sz="1200" b="0">
                        <a:solidFill>
                          <a:srgbClr val="3D3F41"/>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4">
                  <a:txBody>
                    <a:bodyPr/>
                    <a:lstStyle/>
                    <a:p>
                      <a:pPr indent="0" algn="ctr" fontAlgn="auto">
                        <a:lnSpc>
                          <a:spcPct val="150000"/>
                        </a:lnSpc>
                        <a:buNone/>
                      </a:pPr>
                      <a:r>
                        <a:rPr lang="en-US" sz="1200" b="1">
                          <a:solidFill>
                            <a:srgbClr val="3D3F41"/>
                          </a:solidFill>
                          <a:latin typeface="微软雅黑" panose="020B0503020204020204" pitchFamily="34" charset="-122"/>
                          <a:ea typeface="微软雅黑" panose="020B0503020204020204" pitchFamily="34" charset="-122"/>
                        </a:rPr>
                        <a:t>盆栽观赏植物（包括盆景）</a:t>
                      </a:r>
                      <a:endParaRPr lang="en-US" altLang="en-US" sz="1200" b="1">
                        <a:solidFill>
                          <a:srgbClr val="3D3F41"/>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1200" b="0">
                          <a:solidFill>
                            <a:srgbClr val="3D3F41"/>
                          </a:solidFill>
                          <a:latin typeface="微软雅黑" panose="020B0503020204020204" pitchFamily="34" charset="-122"/>
                          <a:ea typeface="微软雅黑" panose="020B0503020204020204" pitchFamily="34" charset="-122"/>
                        </a:rPr>
                        <a:t>一般</a:t>
                      </a:r>
                      <a:endParaRPr lang="en-US" altLang="en-US" sz="1200" b="0">
                        <a:solidFill>
                          <a:srgbClr val="3D3F41"/>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indent="0" algn="ctr" fontAlgn="auto">
                        <a:lnSpc>
                          <a:spcPct val="150000"/>
                        </a:lnSpc>
                        <a:buNone/>
                      </a:pPr>
                      <a:r>
                        <a:rPr lang="en-US" sz="1200" b="0">
                          <a:solidFill>
                            <a:srgbClr val="3D3F41"/>
                          </a:solidFill>
                          <a:latin typeface="微软雅黑" panose="020B0503020204020204" pitchFamily="34" charset="-122"/>
                          <a:ea typeface="微软雅黑" panose="020B0503020204020204" pitchFamily="34" charset="-122"/>
                          <a:cs typeface="微软雅黑" panose="020B0503020204020204" pitchFamily="34" charset="-122"/>
                        </a:rPr>
                        <a:t>一年生/一年多茬</a:t>
                      </a:r>
                      <a:endParaRPr lang="en-US" altLang="en-US" sz="1200" b="0">
                        <a:solidFill>
                          <a:srgbClr val="3D3F4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1200" b="0">
                          <a:solidFill>
                            <a:srgbClr val="3D3F41"/>
                          </a:solidFill>
                          <a:latin typeface="微软雅黑" panose="020B0503020204020204" pitchFamily="34" charset="-122"/>
                          <a:ea typeface="微软雅黑" panose="020B0503020204020204" pitchFamily="34" charset="-122"/>
                        </a:rPr>
                        <a:t>60000</a:t>
                      </a:r>
                      <a:endParaRPr lang="en-US" altLang="en-US" sz="1200" b="0">
                        <a:solidFill>
                          <a:srgbClr val="3D3F41"/>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1200" b="0">
                          <a:solidFill>
                            <a:srgbClr val="3D3F41"/>
                          </a:solidFill>
                          <a:latin typeface="微软雅黑" panose="020B0503020204020204" pitchFamily="34" charset="-122"/>
                          <a:ea typeface="微软雅黑" panose="020B0503020204020204" pitchFamily="34" charset="-122"/>
                        </a:rPr>
                        <a:t>36000</a:t>
                      </a:r>
                      <a:endParaRPr lang="en-US" altLang="en-US" sz="1200" b="0">
                        <a:solidFill>
                          <a:srgbClr val="3D3F41"/>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1200" b="0">
                          <a:solidFill>
                            <a:srgbClr val="3D3F41"/>
                          </a:solidFill>
                          <a:latin typeface="微软雅黑" panose="020B0503020204020204" pitchFamily="34" charset="-122"/>
                          <a:ea typeface="微软雅黑" panose="020B0503020204020204" pitchFamily="34" charset="-122"/>
                        </a:rPr>
                        <a:t>36000</a:t>
                      </a:r>
                      <a:endParaRPr lang="en-US" altLang="en-US" sz="1200" b="0">
                        <a:solidFill>
                          <a:srgbClr val="3D3F41"/>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32740">
                <a:tc>
                  <a:txBody>
                    <a:bodyPr/>
                    <a:lstStyle/>
                    <a:p>
                      <a:pPr indent="0" algn="ctr" fontAlgn="auto">
                        <a:lnSpc>
                          <a:spcPct val="150000"/>
                        </a:lnSpc>
                        <a:buNone/>
                      </a:pPr>
                      <a:r>
                        <a:rPr lang="en-US" sz="1200" b="0">
                          <a:solidFill>
                            <a:srgbClr val="3D3F41"/>
                          </a:solidFill>
                          <a:latin typeface="微软雅黑" panose="020B0503020204020204" pitchFamily="34" charset="-122"/>
                          <a:ea typeface="微软雅黑" panose="020B0503020204020204" pitchFamily="34" charset="-122"/>
                        </a:rPr>
                        <a:t>6</a:t>
                      </a:r>
                      <a:endParaRPr lang="en-US" altLang="en-US" sz="1200" b="0">
                        <a:solidFill>
                          <a:srgbClr val="3D3F41"/>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fontAlgn="auto">
                        <a:lnSpc>
                          <a:spcPct val="150000"/>
                        </a:lnSpc>
                        <a:buNone/>
                      </a:pPr>
                      <a:r>
                        <a:rPr lang="en-US" sz="1200" b="0">
                          <a:solidFill>
                            <a:srgbClr val="3D3F41"/>
                          </a:solidFill>
                          <a:latin typeface="微软雅黑" panose="020B0503020204020204" pitchFamily="34" charset="-122"/>
                          <a:ea typeface="微软雅黑" panose="020B0503020204020204" pitchFamily="34" charset="-122"/>
                        </a:rPr>
                        <a:t>高档</a:t>
                      </a:r>
                      <a:endParaRPr lang="en-US" altLang="en-US" sz="1200" b="0">
                        <a:solidFill>
                          <a:srgbClr val="3D3F41"/>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lgn="ctr" fontAlgn="auto">
                        <a:lnSpc>
                          <a:spcPct val="150000"/>
                        </a:lnSpc>
                        <a:buNone/>
                      </a:pPr>
                      <a:r>
                        <a:rPr lang="en-US" sz="1200" b="0">
                          <a:solidFill>
                            <a:srgbClr val="3D3F41"/>
                          </a:solidFill>
                          <a:latin typeface="微软雅黑" panose="020B0503020204020204" pitchFamily="34" charset="-122"/>
                          <a:ea typeface="微软雅黑" panose="020B0503020204020204" pitchFamily="34" charset="-122"/>
                        </a:rPr>
                        <a:t>120000</a:t>
                      </a:r>
                      <a:endParaRPr lang="en-US" altLang="en-US" sz="1200" b="0">
                        <a:solidFill>
                          <a:srgbClr val="3D3F41"/>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1200" b="0">
                          <a:solidFill>
                            <a:srgbClr val="3D3F41"/>
                          </a:solidFill>
                          <a:latin typeface="微软雅黑" panose="020B0503020204020204" pitchFamily="34" charset="-122"/>
                          <a:ea typeface="微软雅黑" panose="020B0503020204020204" pitchFamily="34" charset="-122"/>
                        </a:rPr>
                        <a:t>72000</a:t>
                      </a:r>
                      <a:endParaRPr lang="en-US" altLang="en-US" sz="1200" b="0">
                        <a:solidFill>
                          <a:srgbClr val="3D3F41"/>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1200" b="0">
                          <a:solidFill>
                            <a:srgbClr val="3D3F41"/>
                          </a:solidFill>
                          <a:latin typeface="微软雅黑" panose="020B0503020204020204" pitchFamily="34" charset="-122"/>
                          <a:ea typeface="微软雅黑" panose="020B0503020204020204" pitchFamily="34" charset="-122"/>
                        </a:rPr>
                        <a:t>72000</a:t>
                      </a:r>
                      <a:endParaRPr lang="en-US" altLang="en-US" sz="1200" b="0">
                        <a:solidFill>
                          <a:srgbClr val="3D3F41"/>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32740">
                <a:tc>
                  <a:txBody>
                    <a:bodyPr/>
                    <a:lstStyle/>
                    <a:p>
                      <a:pPr indent="0" algn="ctr" fontAlgn="auto">
                        <a:lnSpc>
                          <a:spcPct val="150000"/>
                        </a:lnSpc>
                        <a:buNone/>
                      </a:pPr>
                      <a:r>
                        <a:rPr lang="en-US" sz="1200" b="0">
                          <a:solidFill>
                            <a:srgbClr val="3D3F41"/>
                          </a:solidFill>
                          <a:latin typeface="微软雅黑" panose="020B0503020204020204" pitchFamily="34" charset="-122"/>
                          <a:ea typeface="微软雅黑" panose="020B0503020204020204" pitchFamily="34" charset="-122"/>
                        </a:rPr>
                        <a:t>7</a:t>
                      </a:r>
                      <a:endParaRPr lang="en-US" altLang="en-US" sz="1200" b="0">
                        <a:solidFill>
                          <a:srgbClr val="3D3F41"/>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fontAlgn="auto">
                        <a:lnSpc>
                          <a:spcPct val="150000"/>
                        </a:lnSpc>
                        <a:buNone/>
                      </a:pPr>
                      <a:r>
                        <a:rPr lang="en-US" sz="1200" b="0">
                          <a:solidFill>
                            <a:srgbClr val="3D3F41"/>
                          </a:solidFill>
                          <a:latin typeface="微软雅黑" panose="020B0503020204020204" pitchFamily="34" charset="-122"/>
                          <a:ea typeface="微软雅黑" panose="020B0503020204020204" pitchFamily="34" charset="-122"/>
                        </a:rPr>
                        <a:t>一般</a:t>
                      </a:r>
                      <a:endParaRPr lang="en-US" altLang="en-US" sz="1200" b="0">
                        <a:solidFill>
                          <a:srgbClr val="3D3F41"/>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indent="0" algn="ctr" fontAlgn="auto">
                        <a:lnSpc>
                          <a:spcPct val="150000"/>
                        </a:lnSpc>
                        <a:buNone/>
                      </a:pPr>
                      <a:r>
                        <a:rPr lang="en-US" sz="1200" b="0">
                          <a:solidFill>
                            <a:srgbClr val="3D3F41"/>
                          </a:solidFill>
                          <a:latin typeface="微软雅黑" panose="020B0503020204020204" pitchFamily="34" charset="-122"/>
                          <a:ea typeface="微软雅黑" panose="020B0503020204020204" pitchFamily="34" charset="-122"/>
                        </a:rPr>
                        <a:t>多年生</a:t>
                      </a:r>
                      <a:endParaRPr lang="en-US" altLang="en-US" sz="1200" b="0">
                        <a:solidFill>
                          <a:srgbClr val="3D3F41"/>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1200" b="0">
                          <a:solidFill>
                            <a:srgbClr val="3D3F41"/>
                          </a:solidFill>
                          <a:latin typeface="微软雅黑" panose="020B0503020204020204" pitchFamily="34" charset="-122"/>
                          <a:ea typeface="微软雅黑" panose="020B0503020204020204" pitchFamily="34" charset="-122"/>
                        </a:rPr>
                        <a:t>120000</a:t>
                      </a:r>
                      <a:endParaRPr lang="en-US" altLang="en-US" sz="1200" b="0">
                        <a:solidFill>
                          <a:srgbClr val="3D3F41"/>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1200" b="0">
                          <a:solidFill>
                            <a:srgbClr val="3D3F41"/>
                          </a:solidFill>
                          <a:latin typeface="微软雅黑" panose="020B0503020204020204" pitchFamily="34" charset="-122"/>
                          <a:ea typeface="微软雅黑" panose="020B0503020204020204" pitchFamily="34" charset="-122"/>
                        </a:rPr>
                        <a:t>72000</a:t>
                      </a:r>
                      <a:endParaRPr lang="en-US" altLang="en-US" sz="1200" b="0">
                        <a:solidFill>
                          <a:srgbClr val="3D3F41"/>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1200" b="0">
                          <a:solidFill>
                            <a:srgbClr val="3D3F41"/>
                          </a:solidFill>
                          <a:latin typeface="微软雅黑" panose="020B0503020204020204" pitchFamily="34" charset="-122"/>
                          <a:ea typeface="微软雅黑" panose="020B0503020204020204" pitchFamily="34" charset="-122"/>
                        </a:rPr>
                        <a:t>36000</a:t>
                      </a:r>
                      <a:endParaRPr lang="en-US" altLang="en-US" sz="1200" b="0">
                        <a:solidFill>
                          <a:srgbClr val="3D3F41"/>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32740">
                <a:tc>
                  <a:txBody>
                    <a:bodyPr/>
                    <a:lstStyle/>
                    <a:p>
                      <a:pPr indent="0" algn="ctr" fontAlgn="auto">
                        <a:lnSpc>
                          <a:spcPct val="150000"/>
                        </a:lnSpc>
                        <a:buNone/>
                      </a:pPr>
                      <a:r>
                        <a:rPr lang="en-US" sz="1200" b="0">
                          <a:solidFill>
                            <a:srgbClr val="3D3F41"/>
                          </a:solidFill>
                          <a:latin typeface="微软雅黑" panose="020B0503020204020204" pitchFamily="34" charset="-122"/>
                          <a:ea typeface="微软雅黑" panose="020B0503020204020204" pitchFamily="34" charset="-122"/>
                        </a:rPr>
                        <a:t>8</a:t>
                      </a:r>
                      <a:endParaRPr lang="en-US" altLang="en-US" sz="1200" b="0">
                        <a:solidFill>
                          <a:srgbClr val="3D3F41"/>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lgn="ctr" fontAlgn="auto">
                        <a:lnSpc>
                          <a:spcPct val="150000"/>
                        </a:lnSpc>
                        <a:buNone/>
                      </a:pPr>
                      <a:r>
                        <a:rPr lang="en-US" sz="1200" b="0">
                          <a:solidFill>
                            <a:srgbClr val="3D3F41"/>
                          </a:solidFill>
                          <a:latin typeface="微软雅黑" panose="020B0503020204020204" pitchFamily="34" charset="-122"/>
                          <a:ea typeface="微软雅黑" panose="020B0503020204020204" pitchFamily="34" charset="-122"/>
                        </a:rPr>
                        <a:t>高档</a:t>
                      </a:r>
                      <a:endParaRPr lang="en-US" altLang="en-US" sz="1200" b="0">
                        <a:solidFill>
                          <a:srgbClr val="3D3F41"/>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lgn="ctr" fontAlgn="auto">
                        <a:lnSpc>
                          <a:spcPct val="150000"/>
                        </a:lnSpc>
                        <a:buNone/>
                      </a:pPr>
                      <a:r>
                        <a:rPr lang="en-US" sz="1200" b="0">
                          <a:solidFill>
                            <a:srgbClr val="3D3F41"/>
                          </a:solidFill>
                          <a:latin typeface="微软雅黑" panose="020B0503020204020204" pitchFamily="34" charset="-122"/>
                          <a:ea typeface="微软雅黑" panose="020B0503020204020204" pitchFamily="34" charset="-122"/>
                        </a:rPr>
                        <a:t>300000</a:t>
                      </a:r>
                      <a:endParaRPr lang="en-US" altLang="en-US" sz="1200" b="0">
                        <a:solidFill>
                          <a:srgbClr val="3D3F41"/>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1200" b="0">
                          <a:solidFill>
                            <a:srgbClr val="3D3F41"/>
                          </a:solidFill>
                          <a:latin typeface="微软雅黑" panose="020B0503020204020204" pitchFamily="34" charset="-122"/>
                          <a:ea typeface="微软雅黑" panose="020B0503020204020204" pitchFamily="34" charset="-122"/>
                        </a:rPr>
                        <a:t>180000</a:t>
                      </a:r>
                      <a:endParaRPr lang="en-US" altLang="en-US" sz="1200" b="0">
                        <a:solidFill>
                          <a:srgbClr val="3D3F41"/>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1200" b="0">
                          <a:solidFill>
                            <a:srgbClr val="3D3F41"/>
                          </a:solidFill>
                          <a:latin typeface="微软雅黑" panose="020B0503020204020204" pitchFamily="34" charset="-122"/>
                          <a:ea typeface="微软雅黑" panose="020B0503020204020204" pitchFamily="34" charset="-122"/>
                        </a:rPr>
                        <a:t>90000</a:t>
                      </a:r>
                      <a:endParaRPr lang="en-US" altLang="en-US" sz="1200" b="0">
                        <a:solidFill>
                          <a:srgbClr val="3D3F41"/>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379220">
                <a:tc gridSpan="7">
                  <a:txBody>
                    <a:bodyPr/>
                    <a:lstStyle/>
                    <a:p>
                      <a:pPr indent="0" algn="l" fontAlgn="auto">
                        <a:lnSpc>
                          <a:spcPct val="150000"/>
                        </a:lnSpc>
                        <a:buNone/>
                      </a:pPr>
                      <a:r>
                        <a:rPr lang="zh-CN" altLang="en-US" sz="1200" b="0">
                          <a:solidFill>
                            <a:srgbClr val="3D3F41"/>
                          </a:solidFill>
                          <a:latin typeface="微软雅黑" panose="020B0503020204020204" pitchFamily="34" charset="-122"/>
                          <a:ea typeface="微软雅黑" panose="020B0503020204020204" pitchFamily="34" charset="-122"/>
                        </a:rPr>
                        <a:t>花卉苗木创新保险中优化单位保险金额范围，将根据不同花卉苗木品类对应不同的保险金额，以更好匹配实际花卉苗木种植成本。</a:t>
                      </a:r>
                      <a:r>
                        <a:rPr lang="zh-CN"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按照《广东省财政厅等4部门关于做好2023年农业保险工作的通知》（粤财金〔2022〕33号）中关于保险方案的要求，“保险方案明确了农业保险各险种的具体保额、费率和保险责任、理赔条件等，是有效发挥农业保险“保防救赔”功能的重要载体和基础要件。各地要切实履行属地主体责任，高度重视农业保险方案的具体落地，确保保险责任涵盖本地区农业生产中的主要风险，防止简单照搬、套用示范条款、保额和费率，造成保险方案与实际情况脱节”，进行优化修改。</a:t>
                      </a:r>
                      <a:endParaRPr lang="zh-CN"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noFill/>
                  </a:tcPr>
                </a:tc>
                <a:tc hMerge="1">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noFill/>
                  </a:tcPr>
                </a:tc>
                <a:tc hMerge="1">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梯形 1"/>
          <p:cNvSpPr/>
          <p:nvPr/>
        </p:nvSpPr>
        <p:spPr>
          <a:xfrm rot="-5400000" flipV="1">
            <a:off x="7442200" y="-466725"/>
            <a:ext cx="2290763" cy="7194550"/>
          </a:xfrm>
          <a:custGeom>
            <a:avLst/>
            <a:gdLst>
              <a:gd name="txL" fmla="*/ 3629 w 21600"/>
              <a:gd name="txT" fmla="*/ 3629 h 21600"/>
              <a:gd name="txR" fmla="*/ 17971 w 21600"/>
              <a:gd name="txB" fmla="*/ 17971 h 21600"/>
            </a:gdLst>
            <a:ahLst/>
            <a:cxnLst>
              <a:cxn ang="0">
                <a:pos x="2096791" y="3597275"/>
              </a:cxn>
              <a:cxn ang="0">
                <a:pos x="1145382" y="7194550"/>
              </a:cxn>
              <a:cxn ang="0">
                <a:pos x="193972" y="3597275"/>
              </a:cxn>
              <a:cxn ang="0">
                <a:pos x="1145382" y="0"/>
              </a:cxn>
            </a:cxnLst>
            <a:rect l="txL" t="txT" r="txR" b="txB"/>
            <a:pathLst>
              <a:path w="21600" h="21600">
                <a:moveTo>
                  <a:pt x="0" y="0"/>
                </a:moveTo>
                <a:lnTo>
                  <a:pt x="3657" y="21600"/>
                </a:lnTo>
                <a:lnTo>
                  <a:pt x="17943" y="21600"/>
                </a:lnTo>
                <a:lnTo>
                  <a:pt x="21600" y="0"/>
                </a:lnTo>
                <a:close/>
              </a:path>
            </a:pathLst>
          </a:custGeom>
          <a:solidFill>
            <a:schemeClr val="accent1">
              <a:alpha val="100000"/>
            </a:schemeClr>
          </a:solidFill>
          <a:ln w="9525">
            <a:noFill/>
          </a:ln>
        </p:spPr>
        <p:txBody>
          <a:bodyPr/>
          <a:lstStyle/>
          <a:p>
            <a:endParaRPr lang="zh-CN" altLang="en-US"/>
          </a:p>
        </p:txBody>
      </p:sp>
      <p:sp>
        <p:nvSpPr>
          <p:cNvPr id="3075" name="梯形 2"/>
          <p:cNvSpPr/>
          <p:nvPr/>
        </p:nvSpPr>
        <p:spPr>
          <a:xfrm rot="5400000" flipV="1">
            <a:off x="1336675" y="641350"/>
            <a:ext cx="2343150" cy="4997450"/>
          </a:xfrm>
          <a:custGeom>
            <a:avLst/>
            <a:gdLst>
              <a:gd name="txL" fmla="*/ 3729 w 21600"/>
              <a:gd name="txT" fmla="*/ 3729 h 21600"/>
              <a:gd name="txR" fmla="*/ 17871 w 21600"/>
              <a:gd name="txB" fmla="*/ 17871 h 21600"/>
            </a:gdLst>
            <a:ahLst/>
            <a:cxnLst>
              <a:cxn ang="0">
                <a:pos x="2133894" y="2498725"/>
              </a:cxn>
              <a:cxn ang="0">
                <a:pos x="1171575" y="4997450"/>
              </a:cxn>
              <a:cxn ang="0">
                <a:pos x="209256" y="2498725"/>
              </a:cxn>
              <a:cxn ang="0">
                <a:pos x="1171575" y="0"/>
              </a:cxn>
            </a:cxnLst>
            <a:rect l="txL" t="txT" r="txR" b="txB"/>
            <a:pathLst>
              <a:path w="21600" h="21600">
                <a:moveTo>
                  <a:pt x="0" y="0"/>
                </a:moveTo>
                <a:lnTo>
                  <a:pt x="3858" y="21600"/>
                </a:lnTo>
                <a:lnTo>
                  <a:pt x="17742" y="21600"/>
                </a:lnTo>
                <a:lnTo>
                  <a:pt x="21600" y="0"/>
                </a:lnTo>
                <a:close/>
              </a:path>
            </a:pathLst>
          </a:custGeom>
          <a:solidFill>
            <a:srgbClr val="C0C0C0">
              <a:alpha val="56078"/>
            </a:srgbClr>
          </a:solidFill>
          <a:ln w="9525">
            <a:noFill/>
          </a:ln>
        </p:spPr>
        <p:txBody>
          <a:bodyPr/>
          <a:lstStyle/>
          <a:p>
            <a:endParaRPr lang="zh-CN" altLang="en-US"/>
          </a:p>
        </p:txBody>
      </p:sp>
      <p:sp>
        <p:nvSpPr>
          <p:cNvPr id="7172" name="文本框 2"/>
          <p:cNvSpPr/>
          <p:nvPr/>
        </p:nvSpPr>
        <p:spPr>
          <a:xfrm>
            <a:off x="1305560" y="2716530"/>
            <a:ext cx="3157855" cy="768350"/>
          </a:xfrm>
          <a:prstGeom prst="rect">
            <a:avLst/>
          </a:prstGeom>
          <a:noFill/>
          <a:ln w="9525">
            <a:noFill/>
          </a:ln>
        </p:spPr>
        <p:txBody>
          <a:bodyPr wrap="square">
            <a:spAutoFit/>
          </a:bodyPr>
          <a:lstStyle/>
          <a:p>
            <a:r>
              <a:rPr lang="zh-CN" altLang="en-US" sz="4400" b="1" dirty="0">
                <a:solidFill>
                  <a:srgbClr val="080808"/>
                </a:solidFill>
                <a:latin typeface="Arial" panose="020B0604020202020204" pitchFamily="34" charset="0"/>
                <a:ea typeface="微软雅黑" panose="020B0503020204020204" pitchFamily="34" charset="-122"/>
                <a:sym typeface="Arial" panose="020B0604020202020204" pitchFamily="34" charset="0"/>
              </a:rPr>
              <a:t>第十四部分</a:t>
            </a:r>
            <a:endParaRPr lang="zh-CN" altLang="en-US" sz="4400" b="1" dirty="0">
              <a:solidFill>
                <a:srgbClr val="080808"/>
              </a:solidFill>
              <a:latin typeface="Arial" panose="020B0604020202020204" pitchFamily="34" charset="0"/>
              <a:ea typeface="微软雅黑" panose="020B0503020204020204" pitchFamily="34" charset="-122"/>
              <a:sym typeface="Arial" panose="020B0604020202020204" pitchFamily="34" charset="0"/>
            </a:endParaRPr>
          </a:p>
        </p:txBody>
      </p:sp>
      <p:sp>
        <p:nvSpPr>
          <p:cNvPr id="7173" name="矩形 3"/>
          <p:cNvSpPr/>
          <p:nvPr/>
        </p:nvSpPr>
        <p:spPr>
          <a:xfrm>
            <a:off x="5463540" y="2407920"/>
            <a:ext cx="6344285" cy="1445260"/>
          </a:xfrm>
          <a:prstGeom prst="rect">
            <a:avLst/>
          </a:prstGeom>
          <a:noFill/>
          <a:ln w="9525">
            <a:noFill/>
          </a:ln>
        </p:spPr>
        <p:txBody>
          <a:bodyPr wrap="square">
            <a:spAutoFit/>
          </a:bodyPr>
          <a:lstStyle/>
          <a:p>
            <a:pPr algn="l"/>
            <a:r>
              <a:rPr lang="zh-CN" sz="4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市级创新险种承保理赔操作规范及标准</a:t>
            </a:r>
            <a:endParaRPr lang="zh-CN" sz="4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28" name="标题 1"/>
          <p:cNvSpPr>
            <a:spLocks noGrp="1"/>
          </p:cNvSpPr>
          <p:nvPr>
            <p:ph type="title"/>
          </p:nvPr>
        </p:nvSpPr>
        <p:spPr>
          <a:xfrm>
            <a:off x="177800" y="263525"/>
            <a:ext cx="11056938" cy="700088"/>
          </a:xfrm>
          <a:noFill/>
          <a:ln>
            <a:noFill/>
          </a:ln>
        </p:spPr>
        <p:txBody>
          <a:bodyPr/>
          <a:lstStyle/>
          <a:p>
            <a:pPr marL="0" indent="0" eaLnBrk="1" hangingPunct="1"/>
            <a:r>
              <a:rPr>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附件4：市级创新险种承保理赔操作规范及标准</a:t>
            </a:r>
            <a:endParaRPr lang="zh-CN" altLang="zh-CN"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5634" name="Line 34"/>
          <p:cNvSpPr/>
          <p:nvPr/>
        </p:nvSpPr>
        <p:spPr>
          <a:xfrm>
            <a:off x="0" y="892175"/>
            <a:ext cx="12188825" cy="0"/>
          </a:xfrm>
          <a:prstGeom prst="line">
            <a:avLst/>
          </a:prstGeom>
          <a:ln w="60325" cap="flat" cmpd="thinThick">
            <a:solidFill>
              <a:srgbClr val="003300"/>
            </a:solidFill>
            <a:prstDash val="solid"/>
            <a:miter/>
            <a:headEnd type="none" w="med" len="med"/>
            <a:tailEnd type="none" w="med" len="med"/>
          </a:ln>
        </p:spPr>
      </p:sp>
      <p:graphicFrame>
        <p:nvGraphicFramePr>
          <p:cNvPr id="6" name="表格 5"/>
          <p:cNvGraphicFramePr/>
          <p:nvPr>
            <p:custDataLst>
              <p:tags r:id="rId1"/>
            </p:custDataLst>
          </p:nvPr>
        </p:nvGraphicFramePr>
        <p:xfrm>
          <a:off x="267335" y="1532890"/>
          <a:ext cx="10739755" cy="5153660"/>
        </p:xfrm>
        <a:graphic>
          <a:graphicData uri="http://schemas.openxmlformats.org/drawingml/2006/table">
            <a:tbl>
              <a:tblPr firstRow="1" bandRow="1">
                <a:tableStyleId>{5C22544A-7EE6-4342-B048-85BDC9FD1C3A}</a:tableStyleId>
              </a:tblPr>
              <a:tblGrid>
                <a:gridCol w="3421380"/>
                <a:gridCol w="4014470"/>
                <a:gridCol w="3303905"/>
              </a:tblGrid>
              <a:tr h="1257935">
                <a:tc>
                  <a:txBody>
                    <a:bodyPr/>
                    <a:lstStyle/>
                    <a:p>
                      <a:pPr indent="0" algn="l" fontAlgn="auto">
                        <a:lnSpc>
                          <a:spcPct val="150000"/>
                        </a:lnSpc>
                        <a:buNone/>
                      </a:pPr>
                      <a:r>
                        <a:rPr sz="1200" b="0">
                          <a:solidFill>
                            <a:srgbClr val="000000"/>
                          </a:solidFill>
                          <a:latin typeface="微软雅黑" panose="020B0503020204020204" pitchFamily="34" charset="-122"/>
                          <a:ea typeface="微软雅黑" panose="020B0503020204020204" pitchFamily="34" charset="-122"/>
                        </a:rPr>
                        <a:t>水产创新保险</a:t>
                      </a:r>
                      <a:r>
                        <a:rPr lang="zh-CN" sz="1200" b="0">
                          <a:solidFill>
                            <a:srgbClr val="000000"/>
                          </a:solidFill>
                          <a:latin typeface="微软雅黑" panose="020B0503020204020204" pitchFamily="34" charset="-122"/>
                          <a:ea typeface="微软雅黑" panose="020B0503020204020204" pitchFamily="34" charset="-122"/>
                        </a:rPr>
                        <a:t>：增加淡水水产养殖保险气象责任赔付标准及水产苗种保险赔付标准</a:t>
                      </a:r>
                      <a:endParaRPr lang="zh-CN" sz="12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dirty="0">
                          <a:solidFill>
                            <a:srgbClr val="000000"/>
                          </a:solidFill>
                          <a:latin typeface="微软雅黑" panose="020B0503020204020204" pitchFamily="34" charset="-122"/>
                          <a:ea typeface="微软雅黑" panose="020B0503020204020204" pitchFamily="34" charset="-122"/>
                        </a:rPr>
                        <a:t>/</a:t>
                      </a:r>
                      <a:endParaRPr lang="en-US" sz="1200" b="0" dirty="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sz="1200" b="0">
                          <a:solidFill>
                            <a:srgbClr val="000000"/>
                          </a:solidFill>
                          <a:latin typeface="微软雅黑" panose="020B0503020204020204" pitchFamily="34" charset="-122"/>
                          <a:ea typeface="微软雅黑" panose="020B0503020204020204" pitchFamily="34" charset="-122"/>
                        </a:rPr>
                        <a:t>根据险种变化情况增加</a:t>
                      </a:r>
                      <a:endParaRPr sz="12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895725">
                <a:tc>
                  <a:txBody>
                    <a:bodyPr/>
                    <a:lstStyle/>
                    <a:p>
                      <a:pPr indent="0" fontAlgn="auto">
                        <a:lnSpc>
                          <a:spcPct val="150000"/>
                        </a:lnSpc>
                        <a:buNone/>
                      </a:pPr>
                      <a:endParaRPr lang="zh-CN" sz="14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50000"/>
                        </a:lnSpc>
                        <a:buNone/>
                      </a:pPr>
                      <a:r>
                        <a:rPr sz="1200" b="0" dirty="0">
                          <a:solidFill>
                            <a:srgbClr val="000000"/>
                          </a:solidFill>
                          <a:latin typeface="微软雅黑" panose="020B0503020204020204" pitchFamily="34" charset="-122"/>
                          <a:ea typeface="微软雅黑" panose="020B0503020204020204" pitchFamily="34" charset="-122"/>
                        </a:rPr>
                        <a:t>《广东省财政厅等4部门关于做好2023年农业保险工作的通知》中关于保险方案的要求，“保险方案明确了农业保险各险种的具体保额、费率和保险责任、理赔条件等，是有效发挥农业保险“保防救赔”功能的重要载体和基础要件。各地要切实履行属地主体责任，高度重视农业保险方案的具体落地，确保保险责任涵盖本地区农业生产中的主要风险，防止简单照搬、套用示范条款、保额和费率，造成保险方案与实际情况脱节”。</a:t>
                      </a:r>
                      <a:endParaRPr sz="1200" b="0" dirty="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50000"/>
                        </a:lnSpc>
                        <a:buNone/>
                      </a:pPr>
                      <a:r>
                        <a:rPr sz="1200" b="0" dirty="0">
                          <a:solidFill>
                            <a:srgbClr val="000000"/>
                          </a:solidFill>
                          <a:latin typeface="微软雅黑" panose="020B0503020204020204" pitchFamily="34" charset="-122"/>
                          <a:ea typeface="微软雅黑" panose="020B0503020204020204" pitchFamily="34" charset="-122"/>
                        </a:rPr>
                        <a:t>参考各类气象变化趋势研究，结合历史承保理赔数据，对于部分对花卉苗木种植过程影响较弱、触发次数较多的保险责任及理赔频次进行优化，侧重保障将对种植作物影响极大的灾害气象责任，将佛山市花卉苗木创新险种示范条款中气象指数责任对应的赔付结构进行优化，切实发挥农业保险的政策效应。</a:t>
                      </a:r>
                      <a:endParaRPr sz="1200" b="0" dirty="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5" name="圆角矩形 31"/>
          <p:cNvSpPr/>
          <p:nvPr/>
        </p:nvSpPr>
        <p:spPr>
          <a:xfrm>
            <a:off x="4639310" y="1017270"/>
            <a:ext cx="1841500" cy="419735"/>
          </a:xfrm>
          <a:prstGeom prst="roundRect">
            <a:avLst>
              <a:gd name="adj" fmla="val 16667"/>
            </a:avLst>
          </a:prstGeom>
          <a:solidFill>
            <a:schemeClr val="accent1">
              <a:alpha val="65000"/>
            </a:schemeClr>
          </a:solidFill>
          <a:ln w="6350">
            <a:noFill/>
          </a:ln>
        </p:spPr>
        <p:txBody>
          <a:bodyPr lIns="90170" tIns="46990" rIns="90170" bIns="46990" anchor="ctr" anchorCtr="0"/>
          <a:lstStyle/>
          <a:p>
            <a:pPr algn="ct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省文件精神</a:t>
            </a:r>
            <a:endPar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Line 34"/>
          <p:cNvSpPr/>
          <p:nvPr/>
        </p:nvSpPr>
        <p:spPr>
          <a:xfrm>
            <a:off x="0" y="897255"/>
            <a:ext cx="12188825" cy="0"/>
          </a:xfrm>
          <a:prstGeom prst="line">
            <a:avLst/>
          </a:prstGeom>
          <a:ln w="60325" cap="flat" cmpd="thinThick">
            <a:solidFill>
              <a:srgbClr val="003300"/>
            </a:solidFill>
            <a:prstDash val="solid"/>
            <a:miter/>
            <a:headEnd type="none" w="med" len="med"/>
            <a:tailEnd type="none" w="med" len="med"/>
          </a:ln>
        </p:spPr>
      </p:sp>
      <p:sp>
        <p:nvSpPr>
          <p:cNvPr id="13" name="文本框 12"/>
          <p:cNvSpPr txBox="1"/>
          <p:nvPr/>
        </p:nvSpPr>
        <p:spPr>
          <a:xfrm>
            <a:off x="371231" y="2823602"/>
            <a:ext cx="1475300" cy="275590"/>
          </a:xfrm>
          <a:prstGeom prst="rect">
            <a:avLst/>
          </a:prstGeom>
          <a:solidFill>
            <a:schemeClr val="bg1"/>
          </a:solid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花卉苗木创新保险：</a:t>
            </a:r>
            <a:endParaRPr lang="zh-CN" altLang="en-US" sz="1200" dirty="0">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2"/>
          <a:stretch>
            <a:fillRect/>
          </a:stretch>
        </p:blipFill>
        <p:spPr>
          <a:xfrm>
            <a:off x="334130" y="3099191"/>
            <a:ext cx="1549622" cy="1211873"/>
          </a:xfrm>
          <a:prstGeom prst="rect">
            <a:avLst/>
          </a:prstGeom>
        </p:spPr>
      </p:pic>
      <p:pic>
        <p:nvPicPr>
          <p:cNvPr id="9" name="图片 8"/>
          <p:cNvPicPr>
            <a:picLocks noChangeAspect="1"/>
          </p:cNvPicPr>
          <p:nvPr/>
        </p:nvPicPr>
        <p:blipFill>
          <a:blip r:embed="rId3"/>
          <a:stretch>
            <a:fillRect/>
          </a:stretch>
        </p:blipFill>
        <p:spPr>
          <a:xfrm>
            <a:off x="1883753" y="3099191"/>
            <a:ext cx="1477108" cy="1211873"/>
          </a:xfrm>
          <a:prstGeom prst="rect">
            <a:avLst/>
          </a:prstGeom>
        </p:spPr>
      </p:pic>
      <p:pic>
        <p:nvPicPr>
          <p:cNvPr id="12" name="图片 11"/>
          <p:cNvPicPr>
            <a:picLocks noChangeAspect="1"/>
          </p:cNvPicPr>
          <p:nvPr/>
        </p:nvPicPr>
        <p:blipFill>
          <a:blip r:embed="rId4"/>
          <a:stretch>
            <a:fillRect/>
          </a:stretch>
        </p:blipFill>
        <p:spPr>
          <a:xfrm>
            <a:off x="334240" y="4341495"/>
            <a:ext cx="3008206" cy="833072"/>
          </a:xfrm>
          <a:prstGeom prst="rect">
            <a:avLst/>
          </a:prstGeom>
        </p:spPr>
      </p:pic>
      <p:pic>
        <p:nvPicPr>
          <p:cNvPr id="15" name="图片 14"/>
          <p:cNvPicPr>
            <a:picLocks noChangeAspect="1"/>
          </p:cNvPicPr>
          <p:nvPr/>
        </p:nvPicPr>
        <p:blipFill>
          <a:blip r:embed="rId5"/>
          <a:stretch>
            <a:fillRect/>
          </a:stretch>
        </p:blipFill>
        <p:spPr>
          <a:xfrm>
            <a:off x="334876" y="5205047"/>
            <a:ext cx="3008206" cy="1035697"/>
          </a:xfrm>
          <a:prstGeom prst="rect">
            <a:avLst/>
          </a:prstGeom>
        </p:spPr>
      </p:pic>
      <p:sp>
        <p:nvSpPr>
          <p:cNvPr id="14" name="圆角矩形 31"/>
          <p:cNvSpPr/>
          <p:nvPr/>
        </p:nvSpPr>
        <p:spPr>
          <a:xfrm>
            <a:off x="8176895" y="1010285"/>
            <a:ext cx="2070735" cy="426085"/>
          </a:xfrm>
          <a:prstGeom prst="roundRect">
            <a:avLst>
              <a:gd name="adj" fmla="val 16667"/>
            </a:avLst>
          </a:prstGeom>
          <a:noFill/>
          <a:ln w="6350">
            <a:solidFill>
              <a:schemeClr val="accent1"/>
            </a:solidFill>
          </a:ln>
        </p:spPr>
        <p:txBody>
          <a:bodyPr lIns="90170" tIns="46990" rIns="90170" bIns="46990" anchor="ctr" anchorCtr="0"/>
          <a:p>
            <a:pPr algn="ctr"/>
            <a:r>
              <a:rPr lang="zh-CN" altLang="en-US" sz="1800" b="1" dirty="0">
                <a:solidFill>
                  <a:srgbClr val="339966"/>
                </a:solidFill>
                <a:latin typeface="微软雅黑" panose="020B0503020204020204" pitchFamily="34" charset="-122"/>
                <a:ea typeface="微软雅黑" panose="020B0503020204020204" pitchFamily="34" charset="-122"/>
                <a:sym typeface="微软雅黑" panose="020B0503020204020204" pitchFamily="34" charset="-122"/>
              </a:rPr>
              <a:t>主要依据及</a:t>
            </a:r>
            <a:r>
              <a:rPr lang="zh-CN" altLang="en-US" sz="1800" b="1" dirty="0">
                <a:solidFill>
                  <a:srgbClr val="339966"/>
                </a:solidFill>
                <a:latin typeface="微软雅黑" panose="020B0503020204020204" pitchFamily="34" charset="-122"/>
                <a:ea typeface="微软雅黑" panose="020B0503020204020204" pitchFamily="34" charset="-122"/>
                <a:sym typeface="微软雅黑" panose="020B0503020204020204" pitchFamily="34" charset="-122"/>
              </a:rPr>
              <a:t>理由</a:t>
            </a:r>
            <a:endParaRPr lang="zh-CN" altLang="en-US" sz="1800" b="1" dirty="0">
              <a:solidFill>
                <a:srgbClr val="33996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26" name="圆角矩形 30"/>
          <p:cNvSpPr/>
          <p:nvPr/>
        </p:nvSpPr>
        <p:spPr>
          <a:xfrm>
            <a:off x="1299845" y="1015365"/>
            <a:ext cx="1714500" cy="436880"/>
          </a:xfrm>
          <a:prstGeom prst="roundRect">
            <a:avLst>
              <a:gd name="adj" fmla="val 16667"/>
            </a:avLst>
          </a:prstGeom>
          <a:solidFill>
            <a:schemeClr val="accent1">
              <a:alpha val="75000"/>
            </a:schemeClr>
          </a:solidFill>
          <a:ln w="6350" cap="flat" cmpd="sng">
            <a:solidFill>
              <a:schemeClr val="accent1"/>
            </a:solidFill>
            <a:prstDash val="solid"/>
            <a:headEnd type="none" w="med" len="med"/>
            <a:tailEnd type="none" w="med" len="med"/>
          </a:ln>
        </p:spPr>
        <p:txBody>
          <a:bodyPr lIns="90170" tIns="46990" rIns="90170" bIns="46990" anchor="ctr" anchorCtr="0"/>
          <a:lstStyle/>
          <a:p>
            <a:pPr algn="ct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主要内容变化</a:t>
            </a: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a:t>
            </a:r>
            <a:endPar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28" name="标题 1"/>
          <p:cNvSpPr>
            <a:spLocks noGrp="1"/>
          </p:cNvSpPr>
          <p:nvPr>
            <p:ph type="title"/>
          </p:nvPr>
        </p:nvSpPr>
        <p:spPr>
          <a:xfrm>
            <a:off x="177800" y="263525"/>
            <a:ext cx="11056938" cy="700088"/>
          </a:xfrm>
          <a:noFill/>
          <a:ln>
            <a:noFill/>
          </a:ln>
        </p:spPr>
        <p:txBody>
          <a:bodyPr/>
          <a:lstStyle/>
          <a:p>
            <a:pPr marL="0" indent="0" eaLnBrk="1" hangingPunct="1"/>
            <a:r>
              <a:rPr>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附件4：市级创新险种承保理赔操作规范及标准</a:t>
            </a:r>
            <a:endParaRPr lang="zh-CN" altLang="zh-CN" dirty="0">
              <a:solidFill>
                <a:schemeClr val="tx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34" name="Line 34"/>
          <p:cNvSpPr/>
          <p:nvPr/>
        </p:nvSpPr>
        <p:spPr>
          <a:xfrm>
            <a:off x="0" y="892175"/>
            <a:ext cx="12188825" cy="0"/>
          </a:xfrm>
          <a:prstGeom prst="line">
            <a:avLst/>
          </a:prstGeom>
          <a:ln w="60325" cap="flat" cmpd="thinThick">
            <a:solidFill>
              <a:srgbClr val="003300"/>
            </a:solidFill>
            <a:prstDash val="solid"/>
            <a:miter/>
            <a:headEnd type="none" w="med" len="med"/>
            <a:tailEnd type="none" w="med" len="med"/>
          </a:ln>
        </p:spPr>
      </p:sp>
      <p:graphicFrame>
        <p:nvGraphicFramePr>
          <p:cNvPr id="6" name="表格 5"/>
          <p:cNvGraphicFramePr/>
          <p:nvPr>
            <p:custDataLst>
              <p:tags r:id="rId1"/>
            </p:custDataLst>
          </p:nvPr>
        </p:nvGraphicFramePr>
        <p:xfrm>
          <a:off x="335280" y="1549400"/>
          <a:ext cx="10465435" cy="4876800"/>
        </p:xfrm>
        <a:graphic>
          <a:graphicData uri="http://schemas.openxmlformats.org/drawingml/2006/table">
            <a:tbl>
              <a:tblPr firstRow="1" bandRow="1">
                <a:tableStyleId>{5C22544A-7EE6-4342-B048-85BDC9FD1C3A}</a:tableStyleId>
              </a:tblPr>
              <a:tblGrid>
                <a:gridCol w="3694430"/>
                <a:gridCol w="4037965"/>
                <a:gridCol w="2733040"/>
              </a:tblGrid>
              <a:tr h="4876800">
                <a:tc>
                  <a:txBody>
                    <a:bodyPr/>
                    <a:lstStyle/>
                    <a:p>
                      <a:pPr indent="0" fontAlgn="auto">
                        <a:lnSpc>
                          <a:spcPct val="150000"/>
                        </a:lnSpc>
                        <a:buNone/>
                      </a:pPr>
                      <a:r>
                        <a:rPr lang="zh-CN" sz="14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督查内容：重点严查虚构或者虚增保险标的、虚假理赔、虚列费用、虚假退保、截留挪用赔款，以及其他骗取农业保险保费补贴资金的行为,对存在重大违法违规行为和重大风险隐患的保险机构，依法清退出农业保险市场。</a:t>
                      </a:r>
                      <a:endParaRPr lang="zh-CN" sz="14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50000"/>
                        </a:lnSpc>
                        <a:buNone/>
                      </a:pPr>
                      <a:r>
                        <a:rPr sz="1200" b="0">
                          <a:solidFill>
                            <a:srgbClr val="000000"/>
                          </a:solidFill>
                          <a:latin typeface="微软雅黑" panose="020B0503020204020204" pitchFamily="34" charset="-122"/>
                          <a:ea typeface="微软雅黑" panose="020B0503020204020204" pitchFamily="34" charset="-122"/>
                        </a:rPr>
                        <a:t>《关于印发&lt;广东省政策性农业保险实施方案（2024-2026年）&gt;的通知》（粤财金〔2023〕35号）中关于监督检查的要求，“重点严查虚构或者虚增保险标的、虚假理赔、虚列费用、虚假退保、截留挪用赔款，以及其他骗取农业保险保费补贴资金的行为。对存在重大违法违规行为和重大风险隐患的保险机构，依法清退出农业保险市场”。</a:t>
                      </a:r>
                      <a:endParaRPr sz="12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sz="1200" b="0">
                          <a:solidFill>
                            <a:srgbClr val="000000"/>
                          </a:solidFill>
                          <a:latin typeface="微软雅黑" panose="020B0503020204020204" pitchFamily="34" charset="-122"/>
                          <a:ea typeface="微软雅黑" panose="020B0503020204020204" pitchFamily="34" charset="-122"/>
                        </a:rPr>
                        <a:t>参考省实施意见，同步增加</a:t>
                      </a:r>
                      <a:endParaRPr sz="12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5" name="圆角矩形 31"/>
          <p:cNvSpPr/>
          <p:nvPr/>
        </p:nvSpPr>
        <p:spPr>
          <a:xfrm>
            <a:off x="4624705" y="1005205"/>
            <a:ext cx="1841500" cy="436880"/>
          </a:xfrm>
          <a:prstGeom prst="roundRect">
            <a:avLst>
              <a:gd name="adj" fmla="val 16667"/>
            </a:avLst>
          </a:prstGeom>
          <a:solidFill>
            <a:schemeClr val="accent1">
              <a:alpha val="65000"/>
            </a:schemeClr>
          </a:solidFill>
          <a:ln w="6350">
            <a:noFill/>
          </a:ln>
        </p:spPr>
        <p:txBody>
          <a:bodyPr lIns="90170" tIns="46990" rIns="90170" bIns="46990" anchor="ctr" anchorCtr="0"/>
          <a:lstStyle/>
          <a:p>
            <a:pPr algn="ct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省文件精神</a:t>
            </a:r>
            <a:endPar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Line 34"/>
          <p:cNvSpPr/>
          <p:nvPr/>
        </p:nvSpPr>
        <p:spPr>
          <a:xfrm>
            <a:off x="0" y="897255"/>
            <a:ext cx="12188825" cy="0"/>
          </a:xfrm>
          <a:prstGeom prst="line">
            <a:avLst/>
          </a:prstGeom>
          <a:ln w="60325" cap="flat" cmpd="thinThick">
            <a:solidFill>
              <a:srgbClr val="003300"/>
            </a:solidFill>
            <a:prstDash val="solid"/>
            <a:miter/>
            <a:headEnd type="none" w="med" len="med"/>
            <a:tailEnd type="none" w="med" len="med"/>
          </a:ln>
        </p:spPr>
      </p:sp>
      <p:sp>
        <p:nvSpPr>
          <p:cNvPr id="14" name="圆角矩形 31"/>
          <p:cNvSpPr/>
          <p:nvPr/>
        </p:nvSpPr>
        <p:spPr>
          <a:xfrm>
            <a:off x="8288655" y="1043305"/>
            <a:ext cx="2070735" cy="426085"/>
          </a:xfrm>
          <a:prstGeom prst="roundRect">
            <a:avLst>
              <a:gd name="adj" fmla="val 16667"/>
            </a:avLst>
          </a:prstGeom>
          <a:noFill/>
          <a:ln w="6350">
            <a:solidFill>
              <a:schemeClr val="accent1"/>
            </a:solidFill>
          </a:ln>
        </p:spPr>
        <p:txBody>
          <a:bodyPr lIns="90170" tIns="46990" rIns="90170" bIns="46990" anchor="ctr" anchorCtr="0"/>
          <a:p>
            <a:pPr algn="ctr"/>
            <a:r>
              <a:rPr lang="zh-CN" altLang="en-US" sz="1800" b="1" dirty="0">
                <a:solidFill>
                  <a:srgbClr val="339966"/>
                </a:solidFill>
                <a:latin typeface="微软雅黑" panose="020B0503020204020204" pitchFamily="34" charset="-122"/>
                <a:ea typeface="微软雅黑" panose="020B0503020204020204" pitchFamily="34" charset="-122"/>
                <a:sym typeface="微软雅黑" panose="020B0503020204020204" pitchFamily="34" charset="-122"/>
              </a:rPr>
              <a:t>主要依据及</a:t>
            </a:r>
            <a:r>
              <a:rPr lang="zh-CN" altLang="en-US" sz="1800" b="1" dirty="0">
                <a:solidFill>
                  <a:srgbClr val="339966"/>
                </a:solidFill>
                <a:latin typeface="微软雅黑" panose="020B0503020204020204" pitchFamily="34" charset="-122"/>
                <a:ea typeface="微软雅黑" panose="020B0503020204020204" pitchFamily="34" charset="-122"/>
                <a:sym typeface="微软雅黑" panose="020B0503020204020204" pitchFamily="34" charset="-122"/>
              </a:rPr>
              <a:t>理由</a:t>
            </a:r>
            <a:endParaRPr lang="zh-CN" altLang="en-US" sz="1800" b="1" dirty="0">
              <a:solidFill>
                <a:srgbClr val="33996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26" name="圆角矩形 30"/>
          <p:cNvSpPr/>
          <p:nvPr/>
        </p:nvSpPr>
        <p:spPr>
          <a:xfrm>
            <a:off x="1308100" y="1004570"/>
            <a:ext cx="1714500" cy="436880"/>
          </a:xfrm>
          <a:prstGeom prst="roundRect">
            <a:avLst>
              <a:gd name="adj" fmla="val 16667"/>
            </a:avLst>
          </a:prstGeom>
          <a:solidFill>
            <a:schemeClr val="accent1">
              <a:alpha val="75000"/>
            </a:schemeClr>
          </a:solidFill>
          <a:ln w="6350" cap="flat" cmpd="sng">
            <a:solidFill>
              <a:schemeClr val="accent1"/>
            </a:solidFill>
            <a:prstDash val="solid"/>
            <a:headEnd type="none" w="med" len="med"/>
            <a:tailEnd type="none" w="med" len="med"/>
          </a:ln>
        </p:spPr>
        <p:txBody>
          <a:bodyPr lIns="90170" tIns="46990" rIns="90170" bIns="46990" anchor="ctr" anchorCtr="0"/>
          <a:lstStyle/>
          <a:p>
            <a:pPr algn="ct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主要内容变化</a:t>
            </a: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a:t>
            </a:r>
            <a:endPar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28" name="标题 1"/>
          <p:cNvSpPr>
            <a:spLocks noGrp="1"/>
          </p:cNvSpPr>
          <p:nvPr>
            <p:ph type="title"/>
          </p:nvPr>
        </p:nvSpPr>
        <p:spPr>
          <a:xfrm>
            <a:off x="177800" y="263525"/>
            <a:ext cx="11056938" cy="700088"/>
          </a:xfrm>
          <a:noFill/>
          <a:ln>
            <a:noFill/>
          </a:ln>
        </p:spPr>
        <p:txBody>
          <a:bodyPr/>
          <a:lstStyle/>
          <a:p>
            <a:pPr marL="0" indent="0" eaLnBrk="1" hangingPunct="1"/>
            <a:r>
              <a:rPr lang="zh-CN" altLang="en-US" dirty="0">
                <a:solidFill>
                  <a:srgbClr val="080808"/>
                </a:solidFill>
              </a:rPr>
              <a:t>指导思想</a:t>
            </a:r>
            <a:endParaRPr lang="zh-CN" altLang="en-US" dirty="0">
              <a:solidFill>
                <a:srgbClr val="080808"/>
              </a:solidFill>
            </a:endParaRPr>
          </a:p>
        </p:txBody>
      </p:sp>
      <p:sp>
        <p:nvSpPr>
          <p:cNvPr id="29726" name="圆角矩形 30"/>
          <p:cNvSpPr/>
          <p:nvPr/>
        </p:nvSpPr>
        <p:spPr>
          <a:xfrm>
            <a:off x="1299845" y="972185"/>
            <a:ext cx="1714500" cy="436880"/>
          </a:xfrm>
          <a:prstGeom prst="roundRect">
            <a:avLst>
              <a:gd name="adj" fmla="val 16667"/>
            </a:avLst>
          </a:prstGeom>
          <a:solidFill>
            <a:schemeClr val="accent1">
              <a:alpha val="75000"/>
            </a:schemeClr>
          </a:solidFill>
          <a:ln w="6350" cap="flat" cmpd="sng">
            <a:solidFill>
              <a:schemeClr val="accent1"/>
            </a:solidFill>
            <a:prstDash val="solid"/>
            <a:headEnd type="none" w="med" len="med"/>
            <a:tailEnd type="none" w="med" len="med"/>
          </a:ln>
        </p:spPr>
        <p:txBody>
          <a:bodyPr lIns="90170" tIns="46990" rIns="90170" bIns="46990" anchor="ctr" anchorCtr="0"/>
          <a:lstStyle/>
          <a:p>
            <a:pPr algn="ct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主要内容变化</a:t>
            </a: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a:t>
            </a:r>
            <a:endPar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34" name="Line 34"/>
          <p:cNvSpPr/>
          <p:nvPr/>
        </p:nvSpPr>
        <p:spPr>
          <a:xfrm>
            <a:off x="0" y="892175"/>
            <a:ext cx="12188825" cy="0"/>
          </a:xfrm>
          <a:prstGeom prst="line">
            <a:avLst/>
          </a:prstGeom>
          <a:ln w="60325" cap="flat" cmpd="thinThick">
            <a:solidFill>
              <a:srgbClr val="003300"/>
            </a:solidFill>
            <a:prstDash val="solid"/>
            <a:miter/>
            <a:headEnd type="none" w="med" len="med"/>
            <a:tailEnd type="none" w="med" len="med"/>
          </a:ln>
        </p:spPr>
      </p:sp>
      <p:sp>
        <p:nvSpPr>
          <p:cNvPr id="3" name="圆角矩形 31"/>
          <p:cNvSpPr/>
          <p:nvPr/>
        </p:nvSpPr>
        <p:spPr>
          <a:xfrm>
            <a:off x="8043545" y="969010"/>
            <a:ext cx="2070735" cy="426085"/>
          </a:xfrm>
          <a:prstGeom prst="roundRect">
            <a:avLst>
              <a:gd name="adj" fmla="val 16667"/>
            </a:avLst>
          </a:prstGeom>
          <a:noFill/>
          <a:ln w="6350">
            <a:solidFill>
              <a:schemeClr val="accent1"/>
            </a:solidFill>
          </a:ln>
        </p:spPr>
        <p:txBody>
          <a:bodyPr lIns="90170" tIns="46990" rIns="90170" bIns="46990" anchor="ctr" anchorCtr="0"/>
          <a:lstStyle/>
          <a:p>
            <a:pPr algn="ctr"/>
            <a:r>
              <a:rPr lang="zh-CN" altLang="en-US" sz="1800" b="1" dirty="0">
                <a:solidFill>
                  <a:srgbClr val="339966"/>
                </a:solidFill>
                <a:latin typeface="微软雅黑" panose="020B0503020204020204" pitchFamily="34" charset="-122"/>
                <a:ea typeface="微软雅黑" panose="020B0503020204020204" pitchFamily="34" charset="-122"/>
                <a:sym typeface="微软雅黑" panose="020B0503020204020204" pitchFamily="34" charset="-122"/>
              </a:rPr>
              <a:t>主要依据及</a:t>
            </a:r>
            <a:r>
              <a:rPr lang="zh-CN" altLang="en-US" sz="1800" b="1" dirty="0">
                <a:solidFill>
                  <a:srgbClr val="339966"/>
                </a:solidFill>
                <a:latin typeface="微软雅黑" panose="020B0503020204020204" pitchFamily="34" charset="-122"/>
                <a:ea typeface="微软雅黑" panose="020B0503020204020204" pitchFamily="34" charset="-122"/>
                <a:sym typeface="微软雅黑" panose="020B0503020204020204" pitchFamily="34" charset="-122"/>
              </a:rPr>
              <a:t>理由</a:t>
            </a:r>
            <a:endParaRPr lang="zh-CN" altLang="en-US" sz="1800" b="1" dirty="0">
              <a:solidFill>
                <a:srgbClr val="339966"/>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6" name="表格 5"/>
          <p:cNvGraphicFramePr/>
          <p:nvPr>
            <p:custDataLst>
              <p:tags r:id="rId1"/>
            </p:custDataLst>
          </p:nvPr>
        </p:nvGraphicFramePr>
        <p:xfrm>
          <a:off x="267335" y="1466850"/>
          <a:ext cx="10967720" cy="4429125"/>
        </p:xfrm>
        <a:graphic>
          <a:graphicData uri="http://schemas.openxmlformats.org/drawingml/2006/table">
            <a:tbl>
              <a:tblPr firstRow="1" bandRow="1">
                <a:tableStyleId>{5C22544A-7EE6-4342-B048-85BDC9FD1C3A}</a:tableStyleId>
              </a:tblPr>
              <a:tblGrid>
                <a:gridCol w="3669665"/>
                <a:gridCol w="3231515"/>
                <a:gridCol w="4066540"/>
              </a:tblGrid>
              <a:tr h="2644775">
                <a:tc>
                  <a:txBody>
                    <a:bodyPr/>
                    <a:lstStyle/>
                    <a:p>
                      <a:pPr indent="0" algn="ctr" fontAlgn="auto">
                        <a:lnSpc>
                          <a:spcPct val="150000"/>
                        </a:lnSpc>
                        <a:buNone/>
                      </a:pPr>
                      <a:r>
                        <a:rPr sz="1200" b="0">
                          <a:solidFill>
                            <a:srgbClr val="000000"/>
                          </a:solidFill>
                          <a:latin typeface="微软雅黑" panose="020B0503020204020204" pitchFamily="34" charset="-122"/>
                          <a:ea typeface="微软雅黑" panose="020B0503020204020204" pitchFamily="34" charset="-122"/>
                        </a:rPr>
                        <a:t>以习近平新时代中国特色社会主义思想为指导，</a:t>
                      </a:r>
                      <a:r>
                        <a:rPr sz="1200" b="1">
                          <a:solidFill>
                            <a:srgbClr val="000000"/>
                          </a:solidFill>
                          <a:latin typeface="微软雅黑" panose="020B0503020204020204" pitchFamily="34" charset="-122"/>
                          <a:ea typeface="微软雅黑" panose="020B0503020204020204" pitchFamily="34" charset="-122"/>
                        </a:rPr>
                        <a:t>全面贯彻党的二十大精神</a:t>
                      </a:r>
                      <a:r>
                        <a:rPr sz="1200" b="0">
                          <a:solidFill>
                            <a:srgbClr val="000000"/>
                          </a:solidFill>
                          <a:latin typeface="微软雅黑" panose="020B0503020204020204" pitchFamily="34" charset="-122"/>
                          <a:ea typeface="微软雅黑" panose="020B0503020204020204" pitchFamily="34" charset="-122"/>
                        </a:rPr>
                        <a:t>，深入贯彻落实习近平总书记对广东系列重要讲话、重要指示批示精神，</a:t>
                      </a:r>
                      <a:r>
                        <a:rPr sz="1200" b="1">
                          <a:solidFill>
                            <a:srgbClr val="000000"/>
                          </a:solidFill>
                          <a:latin typeface="微软雅黑" panose="020B0503020204020204" pitchFamily="34" charset="-122"/>
                          <a:ea typeface="微软雅黑" panose="020B0503020204020204" pitchFamily="34" charset="-122"/>
                        </a:rPr>
                        <a:t>全面推进乡村振兴和省委“百县千镇万村高质量发展工程</a:t>
                      </a:r>
                      <a:r>
                        <a:rPr sz="1200" b="0">
                          <a:solidFill>
                            <a:srgbClr val="000000"/>
                          </a:solidFill>
                          <a:latin typeface="微软雅黑" panose="020B0503020204020204" pitchFamily="34" charset="-122"/>
                          <a:ea typeface="微软雅黑" panose="020B0503020204020204" pitchFamily="34" charset="-122"/>
                        </a:rPr>
                        <a:t>”。</a:t>
                      </a:r>
                      <a:endParaRPr sz="12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fontAlgn="auto">
                        <a:lnSpc>
                          <a:spcPct val="150000"/>
                        </a:lnSpc>
                        <a:buClrTx/>
                        <a:buSzTx/>
                        <a:buNone/>
                      </a:pPr>
                      <a:r>
                        <a:rPr lang="zh-CN" altLang="en-US" sz="1200" b="0">
                          <a:solidFill>
                            <a:srgbClr val="000000"/>
                          </a:solidFill>
                          <a:latin typeface="微软雅黑" panose="020B0503020204020204" pitchFamily="34" charset="-122"/>
                          <a:ea typeface="微软雅黑" panose="020B0503020204020204" pitchFamily="34" charset="-122"/>
                        </a:rPr>
                        <a:t>1、《广东省政策性农业保险实施方案（2024-2026年）》（粤财金〔2023〕35号）</a:t>
                      </a:r>
                      <a:endParaRPr lang="zh-CN" altLang="en-US" sz="1200" b="0">
                        <a:solidFill>
                          <a:srgbClr val="000000"/>
                        </a:solidFill>
                        <a:latin typeface="微软雅黑" panose="020B0503020204020204" pitchFamily="34" charset="-122"/>
                        <a:ea typeface="微软雅黑" panose="020B0503020204020204" pitchFamily="34" charset="-122"/>
                      </a:endParaRPr>
                    </a:p>
                    <a:p>
                      <a:pPr algn="l" fontAlgn="auto">
                        <a:lnSpc>
                          <a:spcPct val="150000"/>
                        </a:lnSpc>
                        <a:buClrTx/>
                        <a:buSzTx/>
                        <a:buNone/>
                      </a:pPr>
                      <a:r>
                        <a:rPr lang="zh-CN" altLang="en-US" sz="1200" b="0">
                          <a:solidFill>
                            <a:srgbClr val="000000"/>
                          </a:solidFill>
                          <a:latin typeface="微软雅黑" panose="020B0503020204020204" pitchFamily="34" charset="-122"/>
                          <a:ea typeface="微软雅黑" panose="020B0503020204020204" pitchFamily="34" charset="-122"/>
                        </a:rPr>
                        <a:t>2、《广东省财政厅等4部门关于做好2023年农业保险工作的通知》（粤财金[2022]33号）</a:t>
                      </a:r>
                      <a:endParaRPr lang="zh-CN" altLang="en-US" sz="12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a:lnSpc>
                          <a:spcPct val="150000"/>
                        </a:lnSpc>
                        <a:buClrTx/>
                        <a:buSzTx/>
                        <a:buNone/>
                      </a:pPr>
                      <a:r>
                        <a:rPr lang="zh-CN" altLang="en-US" sz="1200" b="0">
                          <a:solidFill>
                            <a:schemeClr val="tx1"/>
                          </a:solidFill>
                          <a:latin typeface="微软雅黑" panose="020B0503020204020204" pitchFamily="34" charset="-122"/>
                          <a:ea typeface="微软雅黑" panose="020B0503020204020204" pitchFamily="34" charset="-122"/>
                          <a:sym typeface="+mn-ea"/>
                        </a:rPr>
                        <a:t>1、《广东省政策性农业保险实施方案（2024-2026年）》中提出，构建“保、防、救、赔”一体化体系。</a:t>
                      </a:r>
                      <a:endParaRPr lang="zh-CN" altLang="en-US" sz="1200" b="0">
                        <a:solidFill>
                          <a:schemeClr val="tx1"/>
                        </a:solidFill>
                        <a:latin typeface="微软雅黑" panose="020B0503020204020204" pitchFamily="34" charset="-122"/>
                        <a:ea typeface="微软雅黑" panose="020B0503020204020204" pitchFamily="34" charset="-122"/>
                      </a:endParaRPr>
                    </a:p>
                    <a:p>
                      <a:pPr algn="l">
                        <a:lnSpc>
                          <a:spcPct val="150000"/>
                        </a:lnSpc>
                        <a:buClrTx/>
                        <a:buSzTx/>
                        <a:buNone/>
                      </a:pPr>
                      <a:r>
                        <a:rPr lang="zh-CN" altLang="en-US" sz="1200" b="0">
                          <a:solidFill>
                            <a:schemeClr val="tx1"/>
                          </a:solidFill>
                          <a:latin typeface="微软雅黑" panose="020B0503020204020204" pitchFamily="34" charset="-122"/>
                          <a:ea typeface="微软雅黑" panose="020B0503020204020204" pitchFamily="34" charset="-122"/>
                          <a:sym typeface="+mn-ea"/>
                        </a:rPr>
                        <a:t>2、《广东省财政厅等4部门关于做好2023年农业保险工作的通知》（粤财金[2022]33号）提出</a:t>
                      </a:r>
                      <a:r>
                        <a:rPr lang="zh-CN" altLang="en-US" sz="1200" b="0">
                          <a:solidFill>
                            <a:srgbClr val="000000"/>
                          </a:solidFill>
                          <a:latin typeface="微软雅黑" panose="020B0503020204020204" pitchFamily="34" charset="-122"/>
                          <a:ea typeface="微软雅黑" panose="020B0503020204020204" pitchFamily="34" charset="-122"/>
                          <a:sym typeface="+mn-ea"/>
                        </a:rPr>
                        <a:t>，在注重灾后救助功能的同时，进一步发挥农业保险灾前防护减损作用，逐步构建“保防救赔”一体化体系，有条件市县可探索推动农业保险防灾减损试点。</a:t>
                      </a:r>
                      <a:endParaRPr lang="zh-CN" altLang="en-US" sz="12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784350">
                <a:tc>
                  <a:txBody>
                    <a:bodyPr/>
                    <a:lstStyle/>
                    <a:p>
                      <a:pPr indent="0" algn="l" fontAlgn="auto">
                        <a:lnSpc>
                          <a:spcPct val="150000"/>
                        </a:lnSpc>
                        <a:buNone/>
                      </a:pPr>
                      <a:r>
                        <a:rPr lang="zh-CN" sz="1200" b="1">
                          <a:solidFill>
                            <a:srgbClr val="000000"/>
                          </a:solidFill>
                          <a:latin typeface="微软雅黑" panose="020B0503020204020204" pitchFamily="34" charset="-122"/>
                          <a:ea typeface="微软雅黑" panose="020B0503020204020204" pitchFamily="34" charset="-122"/>
                        </a:rPr>
                        <a:t>构建“保防救赔”一体化体系，拓宽农业保险服务领域，全面优化理赔服务，不断完善以政策性农业保险为基础的农业保险保障体系，构筑多层次的农业保险风险分散机制，推动农业保险持续健康高质量发展，助力实现农业农村现代化。</a:t>
                      </a:r>
                      <a:endParaRPr lang="zh-CN" sz="1200" b="1">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fontAlgn="auto">
                        <a:lnSpc>
                          <a:spcPct val="150000"/>
                        </a:lnSpc>
                        <a:buClrTx/>
                        <a:buSzTx/>
                        <a:buNone/>
                      </a:pPr>
                      <a:r>
                        <a:rPr lang="zh-CN" altLang="en-US" sz="1200">
                          <a:solidFill>
                            <a:srgbClr val="000000"/>
                          </a:solidFill>
                          <a:latin typeface="微软雅黑" panose="020B0503020204020204" pitchFamily="34" charset="-122"/>
                          <a:ea typeface="微软雅黑" panose="020B0503020204020204" pitchFamily="34" charset="-122"/>
                          <a:sym typeface="+mn-ea"/>
                        </a:rPr>
                        <a:t>1、广东省政策性农业保险实施方案（2024-2026年）》（粤财金〔2023〕35号）</a:t>
                      </a:r>
                      <a:endParaRPr lang="zh-CN" altLang="en-US" sz="1200" b="0">
                        <a:solidFill>
                          <a:srgbClr val="000000"/>
                        </a:solidFill>
                        <a:latin typeface="微软雅黑" panose="020B0503020204020204" pitchFamily="34" charset="-122"/>
                        <a:ea typeface="微软雅黑" panose="020B0503020204020204" pitchFamily="34" charset="-122"/>
                      </a:endParaRPr>
                    </a:p>
                    <a:p>
                      <a:pPr algn="l" fontAlgn="auto">
                        <a:lnSpc>
                          <a:spcPct val="150000"/>
                        </a:lnSpc>
                        <a:buClrTx/>
                        <a:buSzTx/>
                        <a:buNone/>
                      </a:pPr>
                      <a:r>
                        <a:rPr lang="zh-CN" altLang="en-US" sz="1200">
                          <a:solidFill>
                            <a:srgbClr val="000000"/>
                          </a:solidFill>
                          <a:latin typeface="微软雅黑" panose="020B0503020204020204" pitchFamily="34" charset="-122"/>
                          <a:ea typeface="微软雅黑" panose="020B0503020204020204" pitchFamily="34" charset="-122"/>
                          <a:sym typeface="+mn-ea"/>
                        </a:rPr>
                        <a:t>2、《广东省财政厅等4部门关于做好2023年农业保险工作的通知》（粤财金[2022]33号）</a:t>
                      </a:r>
                      <a:endParaRPr lang="zh-CN" altLang="en-US" sz="1200">
                        <a:solidFill>
                          <a:srgbClr val="000000"/>
                        </a:solidFill>
                        <a:latin typeface="微软雅黑" panose="020B0503020204020204" pitchFamily="34" charset="-122"/>
                        <a:ea typeface="微软雅黑" panose="020B0503020204020204" pitchFamily="34" charset="-122"/>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a:lnSpc>
                          <a:spcPct val="150000"/>
                        </a:lnSpc>
                        <a:buClrTx/>
                        <a:buSzTx/>
                        <a:buNone/>
                      </a:pPr>
                      <a:r>
                        <a:rPr lang="zh-CN" altLang="en-US" sz="1200" b="0">
                          <a:solidFill>
                            <a:srgbClr val="000000"/>
                          </a:solidFill>
                          <a:latin typeface="微软雅黑" panose="020B0503020204020204" pitchFamily="34" charset="-122"/>
                          <a:ea typeface="微软雅黑" panose="020B0503020204020204" pitchFamily="34" charset="-122"/>
                        </a:rPr>
                        <a:t>1、构建“保、防、救、赔”一体化体系；</a:t>
                      </a:r>
                      <a:endParaRPr lang="zh-CN" altLang="en-US" sz="1200" b="0">
                        <a:solidFill>
                          <a:srgbClr val="000000"/>
                        </a:solidFill>
                        <a:latin typeface="微软雅黑" panose="020B0503020204020204" pitchFamily="34" charset="-122"/>
                        <a:ea typeface="微软雅黑" panose="020B0503020204020204" pitchFamily="34" charset="-122"/>
                      </a:endParaRPr>
                    </a:p>
                    <a:p>
                      <a:pPr algn="l">
                        <a:lnSpc>
                          <a:spcPct val="150000"/>
                        </a:lnSpc>
                        <a:buClrTx/>
                        <a:buSzTx/>
                        <a:buNone/>
                      </a:pPr>
                      <a:r>
                        <a:rPr lang="zh-CN" altLang="en-US" sz="1200" b="0">
                          <a:solidFill>
                            <a:srgbClr val="000000"/>
                          </a:solidFill>
                          <a:latin typeface="微软雅黑" panose="020B0503020204020204" pitchFamily="34" charset="-122"/>
                          <a:ea typeface="微软雅黑" panose="020B0503020204020204" pitchFamily="34" charset="-122"/>
                        </a:rPr>
                        <a:t>2、在注重灾后救助功能的同时，进一步发挥农业保险灾前防护减损作用，逐步构建“保防救赔”一体化体系，有条件市县可探索推动农业保险防灾减损试点。</a:t>
                      </a:r>
                      <a:endParaRPr lang="zh-CN" altLang="en-US" sz="12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5" name="圆角矩形 31"/>
          <p:cNvSpPr/>
          <p:nvPr/>
        </p:nvSpPr>
        <p:spPr>
          <a:xfrm>
            <a:off x="4672965" y="963295"/>
            <a:ext cx="1841500" cy="436880"/>
          </a:xfrm>
          <a:prstGeom prst="roundRect">
            <a:avLst>
              <a:gd name="adj" fmla="val 16667"/>
            </a:avLst>
          </a:prstGeom>
          <a:solidFill>
            <a:schemeClr val="accent1">
              <a:alpha val="65000"/>
            </a:schemeClr>
          </a:solidFill>
          <a:ln w="6350">
            <a:noFill/>
          </a:ln>
        </p:spPr>
        <p:txBody>
          <a:bodyPr lIns="90170" tIns="46990" rIns="90170" bIns="46990" anchor="ctr" anchorCtr="0"/>
          <a:lstStyle/>
          <a:p>
            <a:pPr algn="ct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省文件精神</a:t>
            </a:r>
            <a:endPar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Line 34"/>
          <p:cNvSpPr/>
          <p:nvPr/>
        </p:nvSpPr>
        <p:spPr>
          <a:xfrm>
            <a:off x="0" y="897255"/>
            <a:ext cx="12188825" cy="0"/>
          </a:xfrm>
          <a:prstGeom prst="line">
            <a:avLst/>
          </a:prstGeom>
          <a:ln w="60325" cap="flat" cmpd="thinThick">
            <a:solidFill>
              <a:srgbClr val="003300"/>
            </a:solidFill>
            <a:prstDash val="solid"/>
            <a:miter/>
            <a:headEnd type="none" w="med" len="med"/>
            <a:tailEnd type="none" w="med" len="med"/>
          </a:ln>
        </p:spPr>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梯形 1"/>
          <p:cNvSpPr/>
          <p:nvPr/>
        </p:nvSpPr>
        <p:spPr>
          <a:xfrm rot="-5400000" flipV="1">
            <a:off x="7442200" y="-466725"/>
            <a:ext cx="2290763" cy="7194550"/>
          </a:xfrm>
          <a:custGeom>
            <a:avLst/>
            <a:gdLst>
              <a:gd name="txL" fmla="*/ 3629 w 21600"/>
              <a:gd name="txT" fmla="*/ 3629 h 21600"/>
              <a:gd name="txR" fmla="*/ 17971 w 21600"/>
              <a:gd name="txB" fmla="*/ 17971 h 21600"/>
            </a:gdLst>
            <a:ahLst/>
            <a:cxnLst>
              <a:cxn ang="0">
                <a:pos x="2096791" y="3597275"/>
              </a:cxn>
              <a:cxn ang="0">
                <a:pos x="1145382" y="7194550"/>
              </a:cxn>
              <a:cxn ang="0">
                <a:pos x="193972" y="3597275"/>
              </a:cxn>
              <a:cxn ang="0">
                <a:pos x="1145382" y="0"/>
              </a:cxn>
            </a:cxnLst>
            <a:rect l="txL" t="txT" r="txR" b="txB"/>
            <a:pathLst>
              <a:path w="21600" h="21600">
                <a:moveTo>
                  <a:pt x="0" y="0"/>
                </a:moveTo>
                <a:lnTo>
                  <a:pt x="3657" y="21600"/>
                </a:lnTo>
                <a:lnTo>
                  <a:pt x="17943" y="21600"/>
                </a:lnTo>
                <a:lnTo>
                  <a:pt x="21600" y="0"/>
                </a:lnTo>
                <a:close/>
              </a:path>
            </a:pathLst>
          </a:custGeom>
          <a:solidFill>
            <a:schemeClr val="accent1">
              <a:alpha val="100000"/>
            </a:schemeClr>
          </a:solidFill>
          <a:ln w="9525">
            <a:noFill/>
          </a:ln>
        </p:spPr>
        <p:txBody>
          <a:bodyPr/>
          <a:lstStyle/>
          <a:p>
            <a:endParaRPr lang="zh-CN" altLang="en-US"/>
          </a:p>
        </p:txBody>
      </p:sp>
      <p:sp>
        <p:nvSpPr>
          <p:cNvPr id="3075" name="梯形 2"/>
          <p:cNvSpPr/>
          <p:nvPr/>
        </p:nvSpPr>
        <p:spPr>
          <a:xfrm rot="5400000" flipV="1">
            <a:off x="1336675" y="641350"/>
            <a:ext cx="2343150" cy="4997450"/>
          </a:xfrm>
          <a:custGeom>
            <a:avLst/>
            <a:gdLst>
              <a:gd name="txL" fmla="*/ 3729 w 21600"/>
              <a:gd name="txT" fmla="*/ 3729 h 21600"/>
              <a:gd name="txR" fmla="*/ 17871 w 21600"/>
              <a:gd name="txB" fmla="*/ 17871 h 21600"/>
            </a:gdLst>
            <a:ahLst/>
            <a:cxnLst>
              <a:cxn ang="0">
                <a:pos x="2133894" y="2498725"/>
              </a:cxn>
              <a:cxn ang="0">
                <a:pos x="1171575" y="4997450"/>
              </a:cxn>
              <a:cxn ang="0">
                <a:pos x="209256" y="2498725"/>
              </a:cxn>
              <a:cxn ang="0">
                <a:pos x="1171575" y="0"/>
              </a:cxn>
            </a:cxnLst>
            <a:rect l="txL" t="txT" r="txR" b="txB"/>
            <a:pathLst>
              <a:path w="21600" h="21600">
                <a:moveTo>
                  <a:pt x="0" y="0"/>
                </a:moveTo>
                <a:lnTo>
                  <a:pt x="3858" y="21600"/>
                </a:lnTo>
                <a:lnTo>
                  <a:pt x="17742" y="21600"/>
                </a:lnTo>
                <a:lnTo>
                  <a:pt x="21600" y="0"/>
                </a:lnTo>
                <a:close/>
              </a:path>
            </a:pathLst>
          </a:custGeom>
          <a:solidFill>
            <a:srgbClr val="C0C0C0">
              <a:alpha val="56078"/>
            </a:srgbClr>
          </a:solidFill>
          <a:ln w="9525">
            <a:noFill/>
          </a:ln>
        </p:spPr>
        <p:txBody>
          <a:bodyPr/>
          <a:lstStyle/>
          <a:p>
            <a:endParaRPr lang="zh-CN" altLang="en-US"/>
          </a:p>
        </p:txBody>
      </p:sp>
      <p:sp>
        <p:nvSpPr>
          <p:cNvPr id="7172" name="文本框 2"/>
          <p:cNvSpPr/>
          <p:nvPr/>
        </p:nvSpPr>
        <p:spPr>
          <a:xfrm>
            <a:off x="1305560" y="2716530"/>
            <a:ext cx="2631440" cy="768350"/>
          </a:xfrm>
          <a:prstGeom prst="rect">
            <a:avLst/>
          </a:prstGeom>
          <a:noFill/>
          <a:ln w="9525">
            <a:noFill/>
          </a:ln>
        </p:spPr>
        <p:txBody>
          <a:bodyPr wrap="square">
            <a:spAutoFit/>
          </a:bodyPr>
          <a:lstStyle/>
          <a:p>
            <a:r>
              <a:rPr lang="zh-CN" altLang="en-US" sz="4400" b="1" dirty="0">
                <a:solidFill>
                  <a:srgbClr val="080808"/>
                </a:solidFill>
                <a:latin typeface="Arial" panose="020B0604020202020204" pitchFamily="34" charset="0"/>
                <a:ea typeface="微软雅黑" panose="020B0503020204020204" pitchFamily="34" charset="-122"/>
                <a:sym typeface="Arial" panose="020B0604020202020204" pitchFamily="34" charset="0"/>
              </a:rPr>
              <a:t>第二部分</a:t>
            </a:r>
            <a:endParaRPr lang="zh-CN" altLang="en-US" sz="4400" b="1" dirty="0">
              <a:solidFill>
                <a:srgbClr val="080808"/>
              </a:solidFill>
              <a:latin typeface="Arial" panose="020B0604020202020204" pitchFamily="34" charset="0"/>
              <a:ea typeface="微软雅黑" panose="020B0503020204020204" pitchFamily="34" charset="-122"/>
              <a:sym typeface="Arial" panose="020B0604020202020204" pitchFamily="34" charset="0"/>
            </a:endParaRPr>
          </a:p>
        </p:txBody>
      </p:sp>
      <p:sp>
        <p:nvSpPr>
          <p:cNvPr id="7173" name="矩形 3"/>
          <p:cNvSpPr/>
          <p:nvPr/>
        </p:nvSpPr>
        <p:spPr>
          <a:xfrm>
            <a:off x="7621905" y="2716530"/>
            <a:ext cx="2654935" cy="768350"/>
          </a:xfrm>
          <a:prstGeom prst="rect">
            <a:avLst/>
          </a:prstGeom>
          <a:noFill/>
          <a:ln w="9525">
            <a:noFill/>
          </a:ln>
        </p:spPr>
        <p:txBody>
          <a:bodyPr wrap="square">
            <a:spAutoFit/>
          </a:bodyPr>
          <a:lstStyle/>
          <a:p>
            <a:pPr algn="l"/>
            <a:r>
              <a:rPr lang="zh-CN" altLang="zh-CN" sz="4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基本原则</a:t>
            </a:r>
            <a:endParaRPr lang="zh-CN" altLang="zh-CN" sz="4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28" name="标题 1"/>
          <p:cNvSpPr>
            <a:spLocks noGrp="1"/>
          </p:cNvSpPr>
          <p:nvPr>
            <p:ph type="title"/>
          </p:nvPr>
        </p:nvSpPr>
        <p:spPr>
          <a:xfrm>
            <a:off x="177800" y="263525"/>
            <a:ext cx="11056938" cy="700088"/>
          </a:xfrm>
          <a:noFill/>
          <a:ln>
            <a:noFill/>
          </a:ln>
        </p:spPr>
        <p:txBody>
          <a:bodyPr/>
          <a:lstStyle/>
          <a:p>
            <a:pPr marL="0" indent="0" eaLnBrk="1" hangingPunct="1"/>
            <a:r>
              <a:rPr lang="zh-CN" altLang="en-US" dirty="0">
                <a:solidFill>
                  <a:srgbClr val="080808"/>
                </a:solidFill>
              </a:rPr>
              <a:t>基本原则</a:t>
            </a:r>
            <a:endParaRPr lang="zh-CN" altLang="en-US" dirty="0">
              <a:solidFill>
                <a:srgbClr val="080808"/>
              </a:solidFill>
            </a:endParaRPr>
          </a:p>
        </p:txBody>
      </p:sp>
      <p:sp>
        <p:nvSpPr>
          <p:cNvPr id="25634" name="Line 34"/>
          <p:cNvSpPr/>
          <p:nvPr/>
        </p:nvSpPr>
        <p:spPr>
          <a:xfrm>
            <a:off x="0" y="892175"/>
            <a:ext cx="12188825" cy="0"/>
          </a:xfrm>
          <a:prstGeom prst="line">
            <a:avLst/>
          </a:prstGeom>
          <a:ln w="60325" cap="flat" cmpd="thinThick">
            <a:solidFill>
              <a:srgbClr val="003300"/>
            </a:solidFill>
            <a:prstDash val="solid"/>
            <a:miter/>
            <a:headEnd type="none" w="med" len="med"/>
            <a:tailEnd type="none" w="med" len="med"/>
          </a:ln>
        </p:spPr>
      </p:sp>
      <p:graphicFrame>
        <p:nvGraphicFramePr>
          <p:cNvPr id="6" name="表格 5"/>
          <p:cNvGraphicFramePr/>
          <p:nvPr>
            <p:custDataLst>
              <p:tags r:id="rId1"/>
            </p:custDataLst>
          </p:nvPr>
        </p:nvGraphicFramePr>
        <p:xfrm>
          <a:off x="360045" y="1478280"/>
          <a:ext cx="11463655" cy="5409565"/>
        </p:xfrm>
        <a:graphic>
          <a:graphicData uri="http://schemas.openxmlformats.org/drawingml/2006/table">
            <a:tbl>
              <a:tblPr firstRow="1" bandRow="1">
                <a:tableStyleId>{5C22544A-7EE6-4342-B048-85BDC9FD1C3A}</a:tableStyleId>
              </a:tblPr>
              <a:tblGrid>
                <a:gridCol w="5768340"/>
                <a:gridCol w="2779395"/>
                <a:gridCol w="2915920"/>
              </a:tblGrid>
              <a:tr h="1430020">
                <a:tc>
                  <a:txBody>
                    <a:bodyPr/>
                    <a:lstStyle/>
                    <a:p>
                      <a:pPr indent="0" algn="l" fontAlgn="auto">
                        <a:lnSpc>
                          <a:spcPct val="150000"/>
                        </a:lnSpc>
                        <a:buNone/>
                      </a:pPr>
                      <a:r>
                        <a:rPr sz="1200" b="0">
                          <a:solidFill>
                            <a:srgbClr val="000000"/>
                          </a:solidFill>
                          <a:latin typeface="微软雅黑" panose="020B0503020204020204" pitchFamily="34" charset="-122"/>
                          <a:ea typeface="微软雅黑" panose="020B0503020204020204" pitchFamily="34" charset="-122"/>
                        </a:rPr>
                        <a:t>政府引导。更好发挥当地政府引导和推动作用，落实财政配套补贴资金，通过政策集成优化和机制创新，引导农业生产者参保，进一步推动农业保险高质量发展，加强理赔监管服务，规范市场秩序，保护农户生产积极性，探索现代农业高质高效发展的新型道路。</a:t>
                      </a:r>
                      <a:r>
                        <a:rPr sz="1200" b="1">
                          <a:solidFill>
                            <a:srgbClr val="000000"/>
                          </a:solidFill>
                          <a:latin typeface="微软雅黑" panose="020B0503020204020204" pitchFamily="34" charset="-122"/>
                          <a:ea typeface="微软雅黑" panose="020B0503020204020204" pitchFamily="34" charset="-122"/>
                        </a:rPr>
                        <a:t>各区要科学合理、稳步有序地进行探索创新，积极推动农业保险深度稳中有升。</a:t>
                      </a:r>
                      <a:endParaRPr sz="1200" b="1">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5">
                  <a:txBody>
                    <a:bodyPr/>
                    <a:lstStyle/>
                    <a:p>
                      <a:pPr indent="0" algn="l" fontAlgn="auto">
                        <a:lnSpc>
                          <a:spcPct val="150000"/>
                        </a:lnSpc>
                        <a:buNone/>
                      </a:pPr>
                      <a:r>
                        <a:rPr lang="zh-CN"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1、《农业保险条例（2016修订）》</a:t>
                      </a:r>
                      <a:endParaRPr lang="zh-CN"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buNone/>
                      </a:pPr>
                      <a:r>
                        <a:rPr lang="zh-CN"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200" b="0">
                          <a:solidFill>
                            <a:srgbClr val="000000"/>
                          </a:solidFill>
                          <a:latin typeface="微软雅黑" panose="020B0503020204020204" pitchFamily="34" charset="-122"/>
                          <a:ea typeface="微软雅黑" panose="020B0503020204020204" pitchFamily="34" charset="-122"/>
                          <a:sym typeface="+mn-ea"/>
                        </a:rPr>
                        <a:t>《广东省政策性农业保险实施方案（2024-2026年）》（粤财金〔2023〕35号）</a:t>
                      </a:r>
                      <a:endParaRPr lang="zh-CN"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5">
                  <a:txBody>
                    <a:bodyPr/>
                    <a:lstStyle/>
                    <a:p>
                      <a:pPr indent="0" algn="l" fontAlgn="auto">
                        <a:lnSpc>
                          <a:spcPct val="150000"/>
                        </a:lnSpc>
                        <a:buNone/>
                      </a:pPr>
                      <a:r>
                        <a:rPr lang="zh-CN"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参照</a:t>
                      </a:r>
                      <a:r>
                        <a:rPr lang="zh-CN" altLang="en-US" sz="1600" b="0">
                          <a:solidFill>
                            <a:srgbClr val="000000"/>
                          </a:solidFill>
                          <a:latin typeface="微软雅黑" panose="020B0503020204020204" pitchFamily="34" charset="-122"/>
                          <a:ea typeface="微软雅黑" panose="020B0503020204020204" pitchFamily="34" charset="-122"/>
                          <a:sym typeface="+mn-ea"/>
                        </a:rPr>
                        <a:t>《广东省政策性农业保险实施方案（2024-2026年）》（粤财金〔2023〕35号）</a:t>
                      </a:r>
                      <a:r>
                        <a:rPr lang="zh-CN"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调整</a:t>
                      </a:r>
                      <a:endParaRPr lang="zh-CN" alt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buNone/>
                      </a:pPr>
                      <a:endParaRPr lang="zh-CN" alt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buNone/>
                      </a:pPr>
                      <a:endParaRPr lang="zh-CN"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407160">
                <a:tc>
                  <a:txBody>
                    <a:bodyPr/>
                    <a:lstStyle/>
                    <a:p>
                      <a:pPr indent="0" algn="l" fontAlgn="auto">
                        <a:lnSpc>
                          <a:spcPct val="150000"/>
                        </a:lnSpc>
                        <a:buNone/>
                      </a:pPr>
                      <a:r>
                        <a:rPr lang="zh-CN" sz="1200" b="0">
                          <a:solidFill>
                            <a:srgbClr val="000000"/>
                          </a:solidFill>
                          <a:latin typeface="微软雅黑" panose="020B0503020204020204" pitchFamily="34" charset="-122"/>
                          <a:ea typeface="微软雅黑" panose="020B0503020204020204" pitchFamily="34" charset="-122"/>
                        </a:rPr>
                        <a:t>市场运作。与农业保险发展内在规律相适应，充分发挥市场在资源配置中的决定性作用，通过公开招标、竞争性谈判、竞争性磋商等方式引入商业保险机构开展农业保险经营，坚持以需求为导向，强化创新引领，发挥好保险机构在农业保险经营中的自主性和创造性。通过年度工作考核实行奖惩制度，保持竞争提升保险服务水平。</a:t>
                      </a:r>
                      <a:endParaRPr lang="zh-CN" sz="12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881380">
                <a:tc>
                  <a:txBody>
                    <a:bodyPr/>
                    <a:lstStyle/>
                    <a:p>
                      <a:pPr indent="0" algn="l" fontAlgn="auto">
                        <a:lnSpc>
                          <a:spcPct val="150000"/>
                        </a:lnSpc>
                        <a:buNone/>
                      </a:pPr>
                      <a:r>
                        <a:rPr lang="zh-CN" altLang="en-US" sz="1200" b="0">
                          <a:solidFill>
                            <a:srgbClr val="000000"/>
                          </a:solidFill>
                          <a:latin typeface="微软雅黑" panose="020B0503020204020204" pitchFamily="34" charset="-122"/>
                          <a:ea typeface="微软雅黑" panose="020B0503020204020204" pitchFamily="34" charset="-122"/>
                        </a:rPr>
                        <a:t>自主自愿。充分尊重农民和农业生产经营组织意愿，通过政策引导、保费补贴、理赔服务和农户参保受益实例宣传等方式，充分调动农业保险各参与方的积极性，促进自主自愿投保。</a:t>
                      </a:r>
                      <a:endParaRPr lang="zh-CN" altLang="en-US" sz="12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155700">
                <a:tc>
                  <a:txBody>
                    <a:bodyPr/>
                    <a:lstStyle/>
                    <a:p>
                      <a:pPr indent="0" algn="l" fontAlgn="auto">
                        <a:lnSpc>
                          <a:spcPct val="150000"/>
                        </a:lnSpc>
                        <a:buNone/>
                      </a:pPr>
                      <a:r>
                        <a:rPr lang="zh-CN" altLang="en-US" sz="1200" b="0">
                          <a:solidFill>
                            <a:srgbClr val="000000"/>
                          </a:solidFill>
                          <a:latin typeface="微软雅黑" panose="020B0503020204020204" pitchFamily="34" charset="-122"/>
                          <a:ea typeface="微软雅黑" panose="020B0503020204020204" pitchFamily="34" charset="-122"/>
                        </a:rPr>
                        <a:t>协同推进。加强协同配合，统筹兼顾新型农业经营主体和小农户，既充分发挥农业保险经济补偿和风险管理功能，又注重融入农村社会治理，共同推进农业保险工作。保费补贴政策与其他惠农政策有机结合、共同推进，发挥财政资金支农惠农强农的综合效益，切实提高财政资金支农绩效。</a:t>
                      </a:r>
                      <a:endParaRPr lang="zh-CN" altLang="en-US" sz="12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35305">
                <a:tc>
                  <a:txBody>
                    <a:bodyPr/>
                    <a:lstStyle/>
                    <a:p>
                      <a:pPr indent="0" algn="l" fontAlgn="auto">
                        <a:lnSpc>
                          <a:spcPct val="150000"/>
                        </a:lnSpc>
                        <a:buNone/>
                      </a:pPr>
                      <a:r>
                        <a:rPr lang="zh-CN" altLang="en-US" sz="900" b="1">
                          <a:solidFill>
                            <a:srgbClr val="000000"/>
                          </a:solidFill>
                          <a:latin typeface="微软雅黑" panose="020B0503020204020204" pitchFamily="34" charset="-122"/>
                          <a:ea typeface="微软雅黑" panose="020B0503020204020204" pitchFamily="34" charset="-122"/>
                        </a:rPr>
                        <a:t>删除风险可控</a:t>
                      </a:r>
                      <a:endParaRPr lang="zh-CN" altLang="en-US" sz="900" b="1">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5" name="圆角矩形 31"/>
          <p:cNvSpPr/>
          <p:nvPr/>
        </p:nvSpPr>
        <p:spPr>
          <a:xfrm>
            <a:off x="6572250" y="1002665"/>
            <a:ext cx="1841500" cy="436880"/>
          </a:xfrm>
          <a:prstGeom prst="roundRect">
            <a:avLst>
              <a:gd name="adj" fmla="val 16667"/>
            </a:avLst>
          </a:prstGeom>
          <a:solidFill>
            <a:schemeClr val="accent1">
              <a:alpha val="65000"/>
            </a:schemeClr>
          </a:solidFill>
          <a:ln w="6350">
            <a:noFill/>
          </a:ln>
        </p:spPr>
        <p:txBody>
          <a:bodyPr lIns="90170" tIns="46990" rIns="90170" bIns="46990" anchor="ctr" anchorCtr="0"/>
          <a:lstStyle/>
          <a:p>
            <a:pPr algn="ct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省文件精神</a:t>
            </a:r>
            <a:endPar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Line 34"/>
          <p:cNvSpPr/>
          <p:nvPr/>
        </p:nvSpPr>
        <p:spPr>
          <a:xfrm>
            <a:off x="0" y="897255"/>
            <a:ext cx="12188825" cy="0"/>
          </a:xfrm>
          <a:prstGeom prst="line">
            <a:avLst/>
          </a:prstGeom>
          <a:ln w="60325" cap="flat" cmpd="thinThick">
            <a:solidFill>
              <a:srgbClr val="003300"/>
            </a:solidFill>
            <a:prstDash val="solid"/>
            <a:miter/>
            <a:headEnd type="none" w="med" len="med"/>
            <a:tailEnd type="none" w="med" len="med"/>
          </a:ln>
        </p:spPr>
      </p:sp>
      <p:sp>
        <p:nvSpPr>
          <p:cNvPr id="4" name="圆角矩形 31"/>
          <p:cNvSpPr/>
          <p:nvPr/>
        </p:nvSpPr>
        <p:spPr>
          <a:xfrm>
            <a:off x="9258935" y="1007745"/>
            <a:ext cx="2070735" cy="426085"/>
          </a:xfrm>
          <a:prstGeom prst="roundRect">
            <a:avLst>
              <a:gd name="adj" fmla="val 16667"/>
            </a:avLst>
          </a:prstGeom>
          <a:noFill/>
          <a:ln w="6350">
            <a:solidFill>
              <a:schemeClr val="accent1"/>
            </a:solidFill>
          </a:ln>
        </p:spPr>
        <p:txBody>
          <a:bodyPr lIns="90170" tIns="46990" rIns="90170" bIns="46990" anchor="ctr" anchorCtr="0"/>
          <a:p>
            <a:pPr algn="ctr"/>
            <a:r>
              <a:rPr lang="zh-CN" altLang="en-US" sz="1800" b="1" dirty="0">
                <a:solidFill>
                  <a:srgbClr val="339966"/>
                </a:solidFill>
                <a:latin typeface="微软雅黑" panose="020B0503020204020204" pitchFamily="34" charset="-122"/>
                <a:ea typeface="微软雅黑" panose="020B0503020204020204" pitchFamily="34" charset="-122"/>
                <a:sym typeface="微软雅黑" panose="020B0503020204020204" pitchFamily="34" charset="-122"/>
              </a:rPr>
              <a:t>主要依据及</a:t>
            </a:r>
            <a:r>
              <a:rPr lang="zh-CN" altLang="en-US" sz="1800" b="1" dirty="0">
                <a:solidFill>
                  <a:srgbClr val="339966"/>
                </a:solidFill>
                <a:latin typeface="微软雅黑" panose="020B0503020204020204" pitchFamily="34" charset="-122"/>
                <a:ea typeface="微软雅黑" panose="020B0503020204020204" pitchFamily="34" charset="-122"/>
                <a:sym typeface="微软雅黑" panose="020B0503020204020204" pitchFamily="34" charset="-122"/>
              </a:rPr>
              <a:t>理由</a:t>
            </a:r>
            <a:endParaRPr lang="zh-CN" altLang="en-US" sz="1800" b="1" dirty="0">
              <a:solidFill>
                <a:srgbClr val="33996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26" name="圆角矩形 30"/>
          <p:cNvSpPr/>
          <p:nvPr/>
        </p:nvSpPr>
        <p:spPr>
          <a:xfrm>
            <a:off x="1849755" y="1002665"/>
            <a:ext cx="1714500" cy="436880"/>
          </a:xfrm>
          <a:prstGeom prst="roundRect">
            <a:avLst>
              <a:gd name="adj" fmla="val 16667"/>
            </a:avLst>
          </a:prstGeom>
          <a:solidFill>
            <a:schemeClr val="accent1">
              <a:alpha val="75000"/>
            </a:schemeClr>
          </a:solidFill>
          <a:ln w="6350" cap="flat" cmpd="sng">
            <a:solidFill>
              <a:schemeClr val="accent1"/>
            </a:solidFill>
            <a:prstDash val="solid"/>
            <a:headEnd type="none" w="med" len="med"/>
            <a:tailEnd type="none" w="med" len="med"/>
          </a:ln>
        </p:spPr>
        <p:txBody>
          <a:bodyPr lIns="90170" tIns="46990" rIns="90170" bIns="46990" anchor="ctr" anchorCtr="0"/>
          <a:p>
            <a:pPr algn="ct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主要内容变化</a:t>
            </a: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a:t>
            </a:r>
            <a:endPar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梯形 1"/>
          <p:cNvSpPr/>
          <p:nvPr/>
        </p:nvSpPr>
        <p:spPr>
          <a:xfrm rot="-5400000" flipV="1">
            <a:off x="7442200" y="-466725"/>
            <a:ext cx="2290763" cy="7194550"/>
          </a:xfrm>
          <a:custGeom>
            <a:avLst/>
            <a:gdLst>
              <a:gd name="txL" fmla="*/ 3629 w 21600"/>
              <a:gd name="txT" fmla="*/ 3629 h 21600"/>
              <a:gd name="txR" fmla="*/ 17971 w 21600"/>
              <a:gd name="txB" fmla="*/ 17971 h 21600"/>
            </a:gdLst>
            <a:ahLst/>
            <a:cxnLst>
              <a:cxn ang="0">
                <a:pos x="2096791" y="3597275"/>
              </a:cxn>
              <a:cxn ang="0">
                <a:pos x="1145382" y="7194550"/>
              </a:cxn>
              <a:cxn ang="0">
                <a:pos x="193972" y="3597275"/>
              </a:cxn>
              <a:cxn ang="0">
                <a:pos x="1145382" y="0"/>
              </a:cxn>
            </a:cxnLst>
            <a:rect l="txL" t="txT" r="txR" b="txB"/>
            <a:pathLst>
              <a:path w="21600" h="21600">
                <a:moveTo>
                  <a:pt x="0" y="0"/>
                </a:moveTo>
                <a:lnTo>
                  <a:pt x="3657" y="21600"/>
                </a:lnTo>
                <a:lnTo>
                  <a:pt x="17943" y="21600"/>
                </a:lnTo>
                <a:lnTo>
                  <a:pt x="21600" y="0"/>
                </a:lnTo>
                <a:close/>
              </a:path>
            </a:pathLst>
          </a:custGeom>
          <a:solidFill>
            <a:schemeClr val="accent1">
              <a:alpha val="100000"/>
            </a:schemeClr>
          </a:solidFill>
          <a:ln w="9525">
            <a:noFill/>
          </a:ln>
        </p:spPr>
        <p:txBody>
          <a:bodyPr/>
          <a:lstStyle/>
          <a:p>
            <a:endParaRPr lang="zh-CN" altLang="en-US"/>
          </a:p>
        </p:txBody>
      </p:sp>
      <p:sp>
        <p:nvSpPr>
          <p:cNvPr id="3075" name="梯形 2"/>
          <p:cNvSpPr/>
          <p:nvPr/>
        </p:nvSpPr>
        <p:spPr>
          <a:xfrm rot="5400000" flipV="1">
            <a:off x="1336675" y="641350"/>
            <a:ext cx="2343150" cy="4997450"/>
          </a:xfrm>
          <a:custGeom>
            <a:avLst/>
            <a:gdLst>
              <a:gd name="txL" fmla="*/ 3729 w 21600"/>
              <a:gd name="txT" fmla="*/ 3729 h 21600"/>
              <a:gd name="txR" fmla="*/ 17871 w 21600"/>
              <a:gd name="txB" fmla="*/ 17871 h 21600"/>
            </a:gdLst>
            <a:ahLst/>
            <a:cxnLst>
              <a:cxn ang="0">
                <a:pos x="2133894" y="2498725"/>
              </a:cxn>
              <a:cxn ang="0">
                <a:pos x="1171575" y="4997450"/>
              </a:cxn>
              <a:cxn ang="0">
                <a:pos x="209256" y="2498725"/>
              </a:cxn>
              <a:cxn ang="0">
                <a:pos x="1171575" y="0"/>
              </a:cxn>
            </a:cxnLst>
            <a:rect l="txL" t="txT" r="txR" b="txB"/>
            <a:pathLst>
              <a:path w="21600" h="21600">
                <a:moveTo>
                  <a:pt x="0" y="0"/>
                </a:moveTo>
                <a:lnTo>
                  <a:pt x="3858" y="21600"/>
                </a:lnTo>
                <a:lnTo>
                  <a:pt x="17742" y="21600"/>
                </a:lnTo>
                <a:lnTo>
                  <a:pt x="21600" y="0"/>
                </a:lnTo>
                <a:close/>
              </a:path>
            </a:pathLst>
          </a:custGeom>
          <a:solidFill>
            <a:srgbClr val="C0C0C0">
              <a:alpha val="56078"/>
            </a:srgbClr>
          </a:solidFill>
          <a:ln w="9525">
            <a:noFill/>
          </a:ln>
        </p:spPr>
        <p:txBody>
          <a:bodyPr/>
          <a:lstStyle/>
          <a:p>
            <a:endParaRPr lang="zh-CN" altLang="en-US"/>
          </a:p>
        </p:txBody>
      </p:sp>
      <p:sp>
        <p:nvSpPr>
          <p:cNvPr id="7172" name="文本框 2"/>
          <p:cNvSpPr/>
          <p:nvPr/>
        </p:nvSpPr>
        <p:spPr>
          <a:xfrm>
            <a:off x="1305560" y="2716530"/>
            <a:ext cx="2631440" cy="768350"/>
          </a:xfrm>
          <a:prstGeom prst="rect">
            <a:avLst/>
          </a:prstGeom>
          <a:noFill/>
          <a:ln w="9525">
            <a:noFill/>
          </a:ln>
        </p:spPr>
        <p:txBody>
          <a:bodyPr wrap="square">
            <a:spAutoFit/>
          </a:bodyPr>
          <a:lstStyle/>
          <a:p>
            <a:r>
              <a:rPr lang="zh-CN" altLang="en-US" sz="4400" b="1" dirty="0">
                <a:solidFill>
                  <a:srgbClr val="080808"/>
                </a:solidFill>
                <a:latin typeface="Arial" panose="020B0604020202020204" pitchFamily="34" charset="0"/>
                <a:ea typeface="微软雅黑" panose="020B0503020204020204" pitchFamily="34" charset="-122"/>
                <a:sym typeface="Arial" panose="020B0604020202020204" pitchFamily="34" charset="0"/>
              </a:rPr>
              <a:t>第三部分</a:t>
            </a:r>
            <a:endParaRPr lang="zh-CN" altLang="en-US" sz="4400" b="1" dirty="0">
              <a:solidFill>
                <a:srgbClr val="080808"/>
              </a:solidFill>
              <a:latin typeface="Arial" panose="020B0604020202020204" pitchFamily="34" charset="0"/>
              <a:ea typeface="微软雅黑" panose="020B0503020204020204" pitchFamily="34" charset="-122"/>
              <a:sym typeface="Arial" panose="020B0604020202020204" pitchFamily="34" charset="0"/>
            </a:endParaRPr>
          </a:p>
        </p:txBody>
      </p:sp>
      <p:sp>
        <p:nvSpPr>
          <p:cNvPr id="7173" name="矩形 3"/>
          <p:cNvSpPr/>
          <p:nvPr/>
        </p:nvSpPr>
        <p:spPr>
          <a:xfrm>
            <a:off x="5599430" y="2715895"/>
            <a:ext cx="2567940" cy="768350"/>
          </a:xfrm>
          <a:prstGeom prst="rect">
            <a:avLst/>
          </a:prstGeom>
          <a:noFill/>
          <a:ln w="9525">
            <a:noFill/>
          </a:ln>
        </p:spPr>
        <p:txBody>
          <a:bodyPr wrap="square">
            <a:spAutoFit/>
          </a:bodyPr>
          <a:lstStyle/>
          <a:p>
            <a:pPr algn="l"/>
            <a:r>
              <a:rPr lang="zh-CN" altLang="zh-CN" sz="4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实施内容</a:t>
            </a:r>
            <a:endParaRPr lang="zh-CN" altLang="zh-CN" sz="4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82" name="矩形 7"/>
          <p:cNvSpPr/>
          <p:nvPr/>
        </p:nvSpPr>
        <p:spPr>
          <a:xfrm>
            <a:off x="8041640" y="2223770"/>
            <a:ext cx="1788160" cy="1753235"/>
          </a:xfrm>
          <a:prstGeom prst="rect">
            <a:avLst/>
          </a:prstGeom>
          <a:noFill/>
          <a:ln w="9525">
            <a:noFill/>
          </a:ln>
        </p:spPr>
        <p:txBody>
          <a:bodyPr wrap="square">
            <a:spAutoFit/>
          </a:bodyPr>
          <a:lstStyle/>
          <a:p>
            <a:pPr algn="l">
              <a:lnSpc>
                <a:spcPct val="150000"/>
              </a:lnSpc>
            </a:pPr>
            <a:r>
              <a:rPr lang="en-US" altLang="zh-CN" dirty="0">
                <a:solidFill>
                  <a:schemeClr val="bg1"/>
                </a:solidFill>
                <a:ea typeface="微软雅黑" panose="020B0503020204020204" pitchFamily="34" charset="-122"/>
                <a:sym typeface="Arial" panose="020B0604020202020204" pitchFamily="34" charset="0"/>
              </a:rPr>
              <a:t>3-1 </a:t>
            </a:r>
            <a:r>
              <a:rPr lang="zh-CN" altLang="en-US" dirty="0">
                <a:solidFill>
                  <a:schemeClr val="bg1"/>
                </a:solidFill>
                <a:ea typeface="微软雅黑" panose="020B0503020204020204" pitchFamily="34" charset="-122"/>
                <a:sym typeface="Arial" panose="020B0604020202020204" pitchFamily="34" charset="0"/>
              </a:rPr>
              <a:t>实施险种</a:t>
            </a:r>
            <a:endParaRPr lang="en-US" altLang="zh-CN" dirty="0">
              <a:solidFill>
                <a:schemeClr val="bg1"/>
              </a:solidFill>
              <a:ea typeface="微软雅黑" panose="020B0503020204020204" pitchFamily="34" charset="-122"/>
              <a:sym typeface="Arial" panose="020B0604020202020204" pitchFamily="34" charset="0"/>
            </a:endParaRPr>
          </a:p>
          <a:p>
            <a:pPr algn="l">
              <a:lnSpc>
                <a:spcPct val="150000"/>
              </a:lnSpc>
            </a:pPr>
            <a:r>
              <a:rPr lang="en-US" altLang="zh-CN" dirty="0">
                <a:solidFill>
                  <a:schemeClr val="bg1"/>
                </a:solidFill>
                <a:ea typeface="微软雅黑" panose="020B0503020204020204" pitchFamily="34" charset="-122"/>
                <a:sym typeface="Arial" panose="020B0604020202020204" pitchFamily="34" charset="0"/>
              </a:rPr>
              <a:t>3-2 </a:t>
            </a:r>
            <a:r>
              <a:rPr lang="zh-CN" altLang="en-US" dirty="0">
                <a:solidFill>
                  <a:schemeClr val="bg1"/>
                </a:solidFill>
                <a:ea typeface="微软雅黑" panose="020B0503020204020204" pitchFamily="34" charset="-122"/>
                <a:sym typeface="Arial" panose="020B0604020202020204" pitchFamily="34" charset="0"/>
              </a:rPr>
              <a:t>参保对象</a:t>
            </a:r>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l">
              <a:lnSpc>
                <a:spcPct val="150000"/>
              </a:lnSpc>
            </a:pPr>
            <a:r>
              <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rPr>
              <a:t>3-3 </a:t>
            </a:r>
            <a:r>
              <a:rPr lang="zh-CN" altLang="en-US" dirty="0">
                <a:solidFill>
                  <a:schemeClr val="bg1"/>
                </a:solidFill>
                <a:ea typeface="微软雅黑" panose="020B0503020204020204" pitchFamily="34" charset="-122"/>
                <a:sym typeface="Arial" panose="020B0604020202020204" pitchFamily="34" charset="0"/>
              </a:rPr>
              <a:t>保险期间</a:t>
            </a:r>
            <a:endParaRPr lang="zh-CN" altLang="en-US" dirty="0">
              <a:solidFill>
                <a:schemeClr val="bg1"/>
              </a:solidFill>
              <a:ea typeface="微软雅黑" panose="020B0503020204020204" pitchFamily="34" charset="-122"/>
              <a:sym typeface="Arial" panose="020B0604020202020204" pitchFamily="34" charset="0"/>
            </a:endParaRPr>
          </a:p>
          <a:p>
            <a:pPr algn="l">
              <a:lnSpc>
                <a:spcPct val="150000"/>
              </a:lnSpc>
            </a:pPr>
            <a:r>
              <a:rPr lang="en-US" altLang="zh-CN" dirty="0">
                <a:solidFill>
                  <a:schemeClr val="bg1"/>
                </a:solidFill>
                <a:ea typeface="微软雅黑" panose="020B0503020204020204" pitchFamily="34" charset="-122"/>
                <a:sym typeface="Arial" panose="020B0604020202020204" pitchFamily="34" charset="0"/>
              </a:rPr>
              <a:t>3-4 </a:t>
            </a:r>
            <a:r>
              <a:rPr lang="zh-CN" altLang="en-US" dirty="0">
                <a:solidFill>
                  <a:schemeClr val="bg1"/>
                </a:solidFill>
                <a:ea typeface="微软雅黑" panose="020B0503020204020204" pitchFamily="34" charset="-122"/>
                <a:sym typeface="Arial" panose="020B0604020202020204" pitchFamily="34" charset="0"/>
              </a:rPr>
              <a:t>保险责任</a:t>
            </a:r>
            <a:endParaRPr lang="zh-CN" altLang="en-US" dirty="0">
              <a:solidFill>
                <a:schemeClr val="bg1"/>
              </a:solidFill>
              <a:ea typeface="微软雅黑" panose="020B0503020204020204" pitchFamily="34" charset="-122"/>
              <a:sym typeface="Arial" panose="020B0604020202020204" pitchFamily="34" charset="0"/>
            </a:endParaRPr>
          </a:p>
        </p:txBody>
      </p:sp>
      <p:sp>
        <p:nvSpPr>
          <p:cNvPr id="2" name="矩形 7"/>
          <p:cNvSpPr/>
          <p:nvPr/>
        </p:nvSpPr>
        <p:spPr>
          <a:xfrm>
            <a:off x="9595485" y="2223770"/>
            <a:ext cx="2596515" cy="1337945"/>
          </a:xfrm>
          <a:prstGeom prst="rect">
            <a:avLst/>
          </a:prstGeom>
          <a:noFill/>
          <a:ln w="9525">
            <a:noFill/>
          </a:ln>
        </p:spPr>
        <p:txBody>
          <a:bodyPr wrap="square">
            <a:spAutoFit/>
          </a:bodyPr>
          <a:lstStyle/>
          <a:p>
            <a:pPr algn="l">
              <a:lnSpc>
                <a:spcPct val="150000"/>
              </a:lnSpc>
            </a:pPr>
            <a:r>
              <a:rPr lang="en-US" altLang="zh-CN" dirty="0">
                <a:solidFill>
                  <a:schemeClr val="bg1"/>
                </a:solidFill>
                <a:ea typeface="微软雅黑" panose="020B0503020204020204" pitchFamily="34" charset="-122"/>
                <a:sym typeface="Arial" panose="020B0604020202020204" pitchFamily="34" charset="0"/>
              </a:rPr>
              <a:t>3-5 </a:t>
            </a:r>
            <a:r>
              <a:rPr lang="zh-CN" altLang="en-US" dirty="0">
                <a:solidFill>
                  <a:schemeClr val="bg1"/>
                </a:solidFill>
                <a:ea typeface="微软雅黑" panose="020B0503020204020204" pitchFamily="34" charset="-122"/>
                <a:sym typeface="Arial" panose="020B0604020202020204" pitchFamily="34" charset="0"/>
              </a:rPr>
              <a:t>保险金额</a:t>
            </a:r>
            <a:r>
              <a:rPr lang="en-US" altLang="zh-CN" dirty="0">
                <a:solidFill>
                  <a:schemeClr val="bg1"/>
                </a:solidFill>
                <a:ea typeface="微软雅黑" panose="020B0503020204020204" pitchFamily="34" charset="-122"/>
                <a:sym typeface="Arial" panose="020B0604020202020204" pitchFamily="34" charset="0"/>
              </a:rPr>
              <a:t>                3-6 </a:t>
            </a:r>
            <a:r>
              <a:rPr lang="zh-CN" altLang="en-US" dirty="0">
                <a:solidFill>
                  <a:schemeClr val="bg1"/>
                </a:solidFill>
                <a:ea typeface="微软雅黑" panose="020B0503020204020204" pitchFamily="34" charset="-122"/>
                <a:sym typeface="Arial" panose="020B0604020202020204" pitchFamily="34" charset="0"/>
              </a:rPr>
              <a:t>保险费率</a:t>
            </a:r>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l">
              <a:lnSpc>
                <a:spcPct val="150000"/>
              </a:lnSpc>
            </a:pPr>
            <a:r>
              <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rPr>
              <a:t>3-7  </a:t>
            </a: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财政补贴承担比例</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28" name="标题 1"/>
          <p:cNvSpPr>
            <a:spLocks noGrp="1"/>
          </p:cNvSpPr>
          <p:nvPr>
            <p:ph type="title"/>
          </p:nvPr>
        </p:nvSpPr>
        <p:spPr>
          <a:xfrm>
            <a:off x="177800" y="263525"/>
            <a:ext cx="11056938" cy="700088"/>
          </a:xfrm>
          <a:noFill/>
          <a:ln>
            <a:noFill/>
          </a:ln>
        </p:spPr>
        <p:txBody>
          <a:bodyPr/>
          <a:lstStyle/>
          <a:p>
            <a:pPr marL="0" indent="0" eaLnBrk="1" hangingPunct="1"/>
            <a:r>
              <a:rPr lang="zh-CN" altLang="en-US" dirty="0">
                <a:solidFill>
                  <a:srgbClr val="080808"/>
                </a:solidFill>
              </a:rPr>
              <a:t>3-1 实施险种</a:t>
            </a:r>
            <a:endParaRPr lang="zh-CN" altLang="en-US" dirty="0">
              <a:solidFill>
                <a:srgbClr val="080808"/>
              </a:solidFill>
            </a:endParaRPr>
          </a:p>
        </p:txBody>
      </p:sp>
      <p:sp>
        <p:nvSpPr>
          <p:cNvPr id="25634" name="Line 34"/>
          <p:cNvSpPr/>
          <p:nvPr/>
        </p:nvSpPr>
        <p:spPr>
          <a:xfrm>
            <a:off x="0" y="892175"/>
            <a:ext cx="12188825" cy="0"/>
          </a:xfrm>
          <a:prstGeom prst="line">
            <a:avLst/>
          </a:prstGeom>
          <a:ln w="60325" cap="flat" cmpd="thinThick">
            <a:solidFill>
              <a:srgbClr val="003300"/>
            </a:solidFill>
            <a:prstDash val="solid"/>
            <a:miter/>
            <a:headEnd type="none" w="med" len="med"/>
            <a:tailEnd type="none" w="med" len="med"/>
          </a:ln>
        </p:spPr>
      </p:sp>
      <p:graphicFrame>
        <p:nvGraphicFramePr>
          <p:cNvPr id="6" name="表格 5"/>
          <p:cNvGraphicFramePr/>
          <p:nvPr>
            <p:custDataLst>
              <p:tags r:id="rId1"/>
            </p:custDataLst>
          </p:nvPr>
        </p:nvGraphicFramePr>
        <p:xfrm>
          <a:off x="121285" y="1467485"/>
          <a:ext cx="11922760" cy="5311775"/>
        </p:xfrm>
        <a:graphic>
          <a:graphicData uri="http://schemas.openxmlformats.org/drawingml/2006/table">
            <a:tbl>
              <a:tblPr firstRow="1" bandRow="1">
                <a:tableStyleId>{5C22544A-7EE6-4342-B048-85BDC9FD1C3A}</a:tableStyleId>
              </a:tblPr>
              <a:tblGrid>
                <a:gridCol w="3795395"/>
                <a:gridCol w="3279775"/>
                <a:gridCol w="4847590"/>
              </a:tblGrid>
              <a:tr h="1769110">
                <a:tc>
                  <a:txBody>
                    <a:bodyPr/>
                    <a:lstStyle/>
                    <a:p>
                      <a:pPr indent="0" algn="ctr" fontAlgn="auto">
                        <a:lnSpc>
                          <a:spcPct val="150000"/>
                        </a:lnSpc>
                        <a:buNone/>
                      </a:pPr>
                      <a:r>
                        <a:rPr lang="zh-CN" altLang="en-US" sz="1200" b="0" dirty="0" smtClean="0">
                          <a:solidFill>
                            <a:srgbClr val="000000"/>
                          </a:solidFill>
                          <a:latin typeface="微软雅黑" panose="020B0503020204020204" pitchFamily="34" charset="-122"/>
                          <a:ea typeface="微软雅黑" panose="020B0503020204020204" pitchFamily="34" charset="-122"/>
                        </a:rPr>
                        <a:t>生猪创新保险包括：</a:t>
                      </a:r>
                      <a:endParaRPr lang="en-US" altLang="zh-CN" sz="1200" b="0" dirty="0" smtClean="0">
                        <a:solidFill>
                          <a:srgbClr val="000000"/>
                        </a:solidFill>
                        <a:latin typeface="微软雅黑" panose="020B0503020204020204" pitchFamily="34" charset="-122"/>
                        <a:ea typeface="微软雅黑" panose="020B0503020204020204" pitchFamily="34" charset="-122"/>
                      </a:endParaRPr>
                    </a:p>
                    <a:p>
                      <a:pPr indent="0" algn="ctr" fontAlgn="auto">
                        <a:lnSpc>
                          <a:spcPct val="150000"/>
                        </a:lnSpc>
                        <a:buNone/>
                      </a:pPr>
                      <a:r>
                        <a:rPr lang="en-US" altLang="zh-CN" sz="1200" b="0" dirty="0" smtClean="0">
                          <a:solidFill>
                            <a:srgbClr val="000000"/>
                          </a:solidFill>
                          <a:latin typeface="微软雅黑" panose="020B0503020204020204" pitchFamily="34" charset="-122"/>
                          <a:ea typeface="微软雅黑" panose="020B0503020204020204" pitchFamily="34" charset="-122"/>
                        </a:rPr>
                        <a:t>1</a:t>
                      </a:r>
                      <a:r>
                        <a:rPr lang="en-US" altLang="zh-CN" sz="1200" b="0" dirty="0">
                          <a:solidFill>
                            <a:srgbClr val="000000"/>
                          </a:solidFill>
                          <a:latin typeface="微软雅黑" panose="020B0503020204020204" pitchFamily="34" charset="-122"/>
                          <a:ea typeface="微软雅黑" panose="020B0503020204020204" pitchFamily="34" charset="-122"/>
                        </a:rPr>
                        <a:t>.</a:t>
                      </a:r>
                      <a:r>
                        <a:rPr lang="zh-CN" sz="1200" b="0" dirty="0">
                          <a:solidFill>
                            <a:srgbClr val="000000"/>
                          </a:solidFill>
                          <a:latin typeface="微软雅黑" panose="020B0503020204020204" pitchFamily="34" charset="-122"/>
                          <a:ea typeface="微软雅黑" panose="020B0503020204020204" pitchFamily="34" charset="-122"/>
                        </a:rPr>
                        <a:t>生猪菜篮子供应保险</a:t>
                      </a:r>
                      <a:endParaRPr lang="zh-CN" sz="1200" b="0" dirty="0">
                        <a:solidFill>
                          <a:srgbClr val="000000"/>
                        </a:solidFill>
                        <a:latin typeface="微软雅黑" panose="020B0503020204020204" pitchFamily="34" charset="-122"/>
                        <a:ea typeface="微软雅黑" panose="020B0503020204020204" pitchFamily="34" charset="-122"/>
                      </a:endParaRPr>
                    </a:p>
                    <a:p>
                      <a:pPr indent="0" algn="ctr" fontAlgn="auto">
                        <a:lnSpc>
                          <a:spcPct val="150000"/>
                        </a:lnSpc>
                        <a:buNone/>
                      </a:pPr>
                      <a:r>
                        <a:rPr lang="en-US" sz="1200" b="0" dirty="0">
                          <a:solidFill>
                            <a:srgbClr val="000000"/>
                          </a:solidFill>
                          <a:latin typeface="微软雅黑" panose="020B0503020204020204" pitchFamily="34" charset="-122"/>
                          <a:ea typeface="微软雅黑" panose="020B0503020204020204" pitchFamily="34" charset="-122"/>
                        </a:rPr>
                        <a:t>2.</a:t>
                      </a:r>
                      <a:r>
                        <a:rPr lang="zh-CN" sz="1200" b="0" dirty="0">
                          <a:solidFill>
                            <a:srgbClr val="000000"/>
                          </a:solidFill>
                          <a:latin typeface="微软雅黑" panose="020B0503020204020204" pitchFamily="34" charset="-122"/>
                          <a:ea typeface="微软雅黑" panose="020B0503020204020204" pitchFamily="34" charset="-122"/>
                        </a:rPr>
                        <a:t>生猪价格指数保险</a:t>
                      </a:r>
                      <a:endParaRPr lang="zh-CN" sz="1200" b="0" dirty="0">
                        <a:solidFill>
                          <a:srgbClr val="000000"/>
                        </a:solidFill>
                        <a:latin typeface="微软雅黑" panose="020B0503020204020204" pitchFamily="34" charset="-122"/>
                        <a:ea typeface="微软雅黑" panose="020B0503020204020204" pitchFamily="34" charset="-122"/>
                      </a:endParaRPr>
                    </a:p>
                    <a:p>
                      <a:pPr indent="0" algn="ctr" fontAlgn="auto">
                        <a:lnSpc>
                          <a:spcPct val="150000"/>
                        </a:lnSpc>
                        <a:buNone/>
                      </a:pPr>
                      <a:r>
                        <a:rPr lang="en-US" altLang="zh-CN" sz="1200" b="0" dirty="0">
                          <a:solidFill>
                            <a:srgbClr val="000000"/>
                          </a:solidFill>
                          <a:latin typeface="微软雅黑" panose="020B0503020204020204" pitchFamily="34" charset="-122"/>
                          <a:ea typeface="微软雅黑" panose="020B0503020204020204" pitchFamily="34" charset="-122"/>
                        </a:rPr>
                        <a:t>3.</a:t>
                      </a:r>
                      <a:r>
                        <a:rPr lang="zh-CN" sz="1200" b="0" dirty="0">
                          <a:solidFill>
                            <a:srgbClr val="000000"/>
                          </a:solidFill>
                          <a:latin typeface="微软雅黑" panose="020B0503020204020204" pitchFamily="34" charset="-122"/>
                          <a:ea typeface="微软雅黑" panose="020B0503020204020204" pitchFamily="34" charset="-122"/>
                        </a:rPr>
                        <a:t>猪饲料成本指数保险</a:t>
                      </a:r>
                      <a:endParaRPr lang="zh-CN" altLang="en-US" sz="1200" b="0" dirty="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50000"/>
                        </a:lnSpc>
                        <a:buNone/>
                      </a:pPr>
                      <a:r>
                        <a:rPr lang="zh-CN" sz="1200" b="0">
                          <a:solidFill>
                            <a:srgbClr val="000000"/>
                          </a:solidFill>
                          <a:latin typeface="微软雅黑" panose="020B0503020204020204" pitchFamily="34" charset="-122"/>
                          <a:ea typeface="微软雅黑" panose="020B0503020204020204" pitchFamily="34" charset="-122"/>
                        </a:rPr>
                        <a:t>《关于印发</a:t>
                      </a:r>
                      <a:r>
                        <a:rPr lang="zh-CN" sz="1200" b="0">
                          <a:solidFill>
                            <a:srgbClr val="000000"/>
                          </a:solidFill>
                          <a:latin typeface="微软雅黑" panose="020B0503020204020204" pitchFamily="34" charset="-122"/>
                          <a:ea typeface="微软雅黑" panose="020B0503020204020204" pitchFamily="34" charset="-122"/>
                          <a:sym typeface="+mn-ea"/>
                        </a:rPr>
                        <a:t>&lt;</a:t>
                      </a:r>
                      <a:r>
                        <a:rPr lang="zh-CN" sz="1200" b="0">
                          <a:solidFill>
                            <a:srgbClr val="000000"/>
                          </a:solidFill>
                          <a:latin typeface="微软雅黑" panose="020B0503020204020204" pitchFamily="34" charset="-122"/>
                          <a:ea typeface="微软雅黑" panose="020B0503020204020204" pitchFamily="34" charset="-122"/>
                        </a:rPr>
                        <a:t>广东省政策性农业保险实施方案（2024-2026年）</a:t>
                      </a:r>
                      <a:r>
                        <a:rPr lang="zh-CN" sz="1200" b="0">
                          <a:solidFill>
                            <a:srgbClr val="000000"/>
                          </a:solidFill>
                          <a:latin typeface="微软雅黑" panose="020B0503020204020204" pitchFamily="34" charset="-122"/>
                          <a:ea typeface="微软雅黑" panose="020B0503020204020204" pitchFamily="34" charset="-122"/>
                          <a:sym typeface="+mn-ea"/>
                        </a:rPr>
                        <a:t>&gt;</a:t>
                      </a:r>
                      <a:r>
                        <a:rPr lang="zh-CN" sz="1200" b="0">
                          <a:solidFill>
                            <a:srgbClr val="000000"/>
                          </a:solidFill>
                          <a:latin typeface="微软雅黑" panose="020B0503020204020204" pitchFamily="34" charset="-122"/>
                          <a:ea typeface="微软雅黑" panose="020B0503020204020204" pitchFamily="34" charset="-122"/>
                        </a:rPr>
                        <a:t>的通知》</a:t>
                      </a:r>
                      <a:r>
                        <a:rPr lang="zh-CN" altLang="en-US" sz="1200" b="0">
                          <a:solidFill>
                            <a:srgbClr val="000000"/>
                          </a:solidFill>
                          <a:latin typeface="微软雅黑" panose="020B0503020204020204" pitchFamily="34" charset="-122"/>
                          <a:ea typeface="微软雅黑" panose="020B0503020204020204" pitchFamily="34" charset="-122"/>
                          <a:sym typeface="+mn-ea"/>
                        </a:rPr>
                        <a:t>（粤财金〔2023〕35号），</a:t>
                      </a:r>
                      <a:r>
                        <a:rPr lang="zh-CN" sz="1200" b="0">
                          <a:solidFill>
                            <a:srgbClr val="000000"/>
                          </a:solidFill>
                          <a:latin typeface="微软雅黑" panose="020B0503020204020204" pitchFamily="34" charset="-122"/>
                          <a:ea typeface="微软雅黑" panose="020B0503020204020204" pitchFamily="34" charset="-122"/>
                        </a:rPr>
                        <a:t>广东省政策性农业保险实施险种单位保额金额、费率及各级财政补贴比例一览表（2024-2026）中能繁母猪及育肥猪的保额变化。</a:t>
                      </a:r>
                      <a:endParaRPr lang="zh-CN" sz="12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50000"/>
                        </a:lnSpc>
                        <a:buNone/>
                      </a:pPr>
                      <a:r>
                        <a:rPr lang="zh-CN" sz="1200" b="0">
                          <a:solidFill>
                            <a:srgbClr val="000000"/>
                          </a:solidFill>
                          <a:latin typeface="微软雅黑" panose="020B0503020204020204" pitchFamily="34" charset="-122"/>
                          <a:ea typeface="微软雅黑" panose="020B0503020204020204" pitchFamily="34" charset="-122"/>
                        </a:rPr>
                        <a:t>根据前期调研和公开征求意见，市级创新生猪保险中生猪完成成本、</a:t>
                      </a:r>
                      <a:r>
                        <a:rPr lang="zh-CN" sz="1200" b="0">
                          <a:solidFill>
                            <a:schemeClr val="tx1"/>
                          </a:solidFill>
                          <a:latin typeface="微软雅黑" panose="020B0503020204020204" pitchFamily="34" charset="-122"/>
                          <a:ea typeface="微软雅黑" panose="020B0503020204020204" pitchFamily="34" charset="-122"/>
                        </a:rPr>
                        <a:t>能繁母猪完全成本保险</a:t>
                      </a:r>
                      <a:r>
                        <a:rPr lang="zh-CN" sz="1200" b="0">
                          <a:solidFill>
                            <a:srgbClr val="000000"/>
                          </a:solidFill>
                          <a:latin typeface="微软雅黑" panose="020B0503020204020204" pitchFamily="34" charset="-122"/>
                          <a:ea typeface="微软雅黑" panose="020B0503020204020204" pitchFamily="34" charset="-122"/>
                        </a:rPr>
                        <a:t>是在中央政策性生猪养殖保险保障的物化成本基础向完全成本的进阶补充，但由于近年生猪集约化养殖水平提升，生产成本稳定，中央政策性保险保障已较为充分，为进一步提升市级财政补贴资金的效能，取消佛山市级创新生猪完全成本、能繁母猪完全成本保险两个险种，归集原有配套资金重点发展本市特色支柱产业，与中央、省、市形成科学、合理险种搭配，逐步完善农业保险保障体系。</a:t>
                      </a:r>
                      <a:endParaRPr lang="zh-CN" sz="12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320165">
                <a:tc>
                  <a:txBody>
                    <a:bodyPr/>
                    <a:lstStyle/>
                    <a:p>
                      <a:pPr indent="0" algn="ctr" fontAlgn="auto">
                        <a:lnSpc>
                          <a:spcPct val="150000"/>
                        </a:lnSpc>
                        <a:buNone/>
                      </a:pPr>
                      <a:r>
                        <a:rPr lang="zh-CN" altLang="en-US" sz="1200" b="0" dirty="0" smtClean="0">
                          <a:solidFill>
                            <a:srgbClr val="000000"/>
                          </a:solidFill>
                          <a:latin typeface="微软雅黑" panose="020B0503020204020204" pitchFamily="34" charset="-122"/>
                          <a:ea typeface="微软雅黑" panose="020B0503020204020204" pitchFamily="34" charset="-122"/>
                        </a:rPr>
                        <a:t>水产创新保险包括</a:t>
                      </a:r>
                      <a:endParaRPr lang="en-US" altLang="zh-CN" sz="1200" b="0" dirty="0" smtClean="0">
                        <a:solidFill>
                          <a:srgbClr val="000000"/>
                        </a:solidFill>
                        <a:latin typeface="微软雅黑" panose="020B0503020204020204" pitchFamily="34" charset="-122"/>
                        <a:ea typeface="微软雅黑" panose="020B0503020204020204" pitchFamily="34" charset="-122"/>
                      </a:endParaRPr>
                    </a:p>
                    <a:p>
                      <a:pPr indent="0" algn="ctr" fontAlgn="auto">
                        <a:lnSpc>
                          <a:spcPct val="150000"/>
                        </a:lnSpc>
                        <a:buNone/>
                      </a:pPr>
                      <a:r>
                        <a:rPr lang="en-US" altLang="zh-CN" sz="1200" b="0" dirty="0" smtClean="0">
                          <a:solidFill>
                            <a:srgbClr val="000000"/>
                          </a:solidFill>
                          <a:latin typeface="微软雅黑" panose="020B0503020204020204" pitchFamily="34" charset="-122"/>
                          <a:ea typeface="微软雅黑" panose="020B0503020204020204" pitchFamily="34" charset="-122"/>
                        </a:rPr>
                        <a:t>1</a:t>
                      </a:r>
                      <a:r>
                        <a:rPr lang="en-US" altLang="zh-CN" sz="1200" b="0" dirty="0">
                          <a:solidFill>
                            <a:srgbClr val="000000"/>
                          </a:solidFill>
                          <a:latin typeface="微软雅黑" panose="020B0503020204020204" pitchFamily="34" charset="-122"/>
                          <a:ea typeface="微软雅黑" panose="020B0503020204020204" pitchFamily="34" charset="-122"/>
                        </a:rPr>
                        <a:t>.</a:t>
                      </a:r>
                      <a:r>
                        <a:rPr lang="zh-CN" sz="1200" b="0" dirty="0">
                          <a:solidFill>
                            <a:srgbClr val="000000"/>
                          </a:solidFill>
                          <a:latin typeface="微软雅黑" panose="020B0503020204020204" pitchFamily="34" charset="-122"/>
                          <a:ea typeface="微软雅黑" panose="020B0503020204020204" pitchFamily="34" charset="-122"/>
                        </a:rPr>
                        <a:t>淡水水产养殖保险</a:t>
                      </a:r>
                      <a:endParaRPr lang="zh-CN" sz="1200" b="0" dirty="0">
                        <a:solidFill>
                          <a:srgbClr val="000000"/>
                        </a:solidFill>
                        <a:latin typeface="微软雅黑" panose="020B0503020204020204" pitchFamily="34" charset="-122"/>
                        <a:ea typeface="微软雅黑" panose="020B0503020204020204" pitchFamily="34" charset="-122"/>
                      </a:endParaRPr>
                    </a:p>
                    <a:p>
                      <a:pPr indent="0" algn="ctr" fontAlgn="auto">
                        <a:lnSpc>
                          <a:spcPct val="150000"/>
                        </a:lnSpc>
                        <a:buNone/>
                      </a:pPr>
                      <a:r>
                        <a:rPr lang="en-US" altLang="zh-CN" sz="1200" b="1" dirty="0">
                          <a:solidFill>
                            <a:srgbClr val="000000"/>
                          </a:solidFill>
                          <a:latin typeface="微软雅黑" panose="020B0503020204020204" pitchFamily="34" charset="-122"/>
                          <a:ea typeface="微软雅黑" panose="020B0503020204020204" pitchFamily="34" charset="-122"/>
                        </a:rPr>
                        <a:t>2.</a:t>
                      </a:r>
                      <a:r>
                        <a:rPr lang="zh-CN" sz="1200" b="1" dirty="0">
                          <a:solidFill>
                            <a:srgbClr val="000000"/>
                          </a:solidFill>
                          <a:latin typeface="微软雅黑" panose="020B0503020204020204" pitchFamily="34" charset="-122"/>
                          <a:ea typeface="微软雅黑" panose="020B0503020204020204" pitchFamily="34" charset="-122"/>
                        </a:rPr>
                        <a:t>淡水水产苗种养殖保险</a:t>
                      </a:r>
                      <a:endParaRPr lang="zh-CN" altLang="en-US" sz="1200" b="1" dirty="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l" fontAlgn="auto">
                        <a:lnSpc>
                          <a:spcPct val="150000"/>
                        </a:lnSpc>
                        <a:buNone/>
                      </a:pPr>
                      <a:r>
                        <a:rPr lang="zh-CN" altLang="en-US" sz="1200" b="0">
                          <a:solidFill>
                            <a:srgbClr val="000000"/>
                          </a:solidFill>
                          <a:latin typeface="微软雅黑" panose="020B0503020204020204" pitchFamily="34" charset="-122"/>
                          <a:ea typeface="微软雅黑" panose="020B0503020204020204" pitchFamily="34" charset="-122"/>
                        </a:rPr>
                        <a:t>《广东省财政厅等4部门关于做好2023年农业保险工作的通知》中关于“进一步提高岭南水果、水产养殖、油茶等地方支柱型优势品种保险覆盖面”的要求。</a:t>
                      </a:r>
                      <a:endParaRPr lang="zh-CN" altLang="en-US" sz="12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50000"/>
                        </a:lnSpc>
                        <a:buNone/>
                      </a:pPr>
                      <a:r>
                        <a:rPr lang="zh-CN" sz="1200" b="0">
                          <a:solidFill>
                            <a:srgbClr val="000000"/>
                          </a:solidFill>
                          <a:latin typeface="微软雅黑" panose="020B0503020204020204" pitchFamily="34" charset="-122"/>
                          <a:ea typeface="微软雅黑" panose="020B0503020204020204" pitchFamily="34" charset="-122"/>
                        </a:rPr>
                        <a:t>佛山自古是广东地区著名的“鱼米之乡”。2022年佛山渔业产值为182.23亿，占全市农业总产值的42.41%，其中淡水鱼总产值占全省总产值的21%，鲈鱼产量占全省50%，淡水渔业是佛山绝对的支柱及特色农业产业。为进一步提高地方支柱型优势品种保险覆盖面，此次新增加水产种苗保险，进一步提高水产生产链的保险覆盖度。</a:t>
                      </a:r>
                      <a:endParaRPr lang="zh-CN" sz="12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012950">
                <a:tc>
                  <a:txBody>
                    <a:bodyPr/>
                    <a:lstStyle/>
                    <a:p>
                      <a:pPr indent="0" fontAlgn="auto">
                        <a:lnSpc>
                          <a:spcPct val="150000"/>
                        </a:lnSpc>
                        <a:buNone/>
                      </a:pPr>
                      <a:r>
                        <a:rPr lang="en-US" sz="1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1.鼓励各区自行开办与当地农业产业发展需要相符合的特色险种。</a:t>
                      </a:r>
                      <a:endParaRPr lang="en-US" sz="1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buNone/>
                      </a:pPr>
                      <a:r>
                        <a:rPr lang="en-US" sz="1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2.鼓励各区根据实际情况对</a:t>
                      </a:r>
                      <a:r>
                        <a:rPr lang="zh-CN" sz="1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政策性</a:t>
                      </a:r>
                      <a:r>
                        <a:rPr lang="en-US" sz="1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险种进行升级改造，可通过条款修订、增加附加险等方式扩展升级保险责任，鼓励增加产量、价格、收入等保险责任，但不得缩减保险责任范围，升级改造后条款享受同等财政保费补贴待遇（超出</a:t>
                      </a:r>
                      <a:r>
                        <a:rPr lang="zh-CN" altLang="en-US" sz="1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原补贴</a:t>
                      </a:r>
                      <a:r>
                        <a:rPr lang="en-US" sz="1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标准部分由各区自行承担）。</a:t>
                      </a:r>
                      <a:endParaRPr lang="en-US" sz="1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buNone/>
                      </a:pPr>
                      <a:r>
                        <a:rPr lang="en-US" sz="1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3.各区创新设立的特色险种及升级改造的各级补贴型险种，由区农业农村部门会当地财政部门及时向市农业局和市农业保险工作小组备案</a:t>
                      </a:r>
                      <a:r>
                        <a:rPr lang="zh-CN" altLang="en-US" sz="1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并</a:t>
                      </a:r>
                      <a:r>
                        <a:rPr lang="en-US" sz="1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抄送国家金融监督管理总局佛山监管分局。</a:t>
                      </a:r>
                      <a:endParaRPr lang="en-US" altLang="en-US" sz="1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l" fontAlgn="auto">
                        <a:lnSpc>
                          <a:spcPct val="150000"/>
                        </a:lnSpc>
                        <a:buNone/>
                      </a:pPr>
                      <a:r>
                        <a:rPr lang="zh-CN"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参照</a:t>
                      </a:r>
                      <a:r>
                        <a:rPr lang="zh-CN" altLang="en-US" sz="1200">
                          <a:solidFill>
                            <a:srgbClr val="000000"/>
                          </a:solidFill>
                          <a:latin typeface="微软雅黑" panose="020B0503020204020204" pitchFamily="34" charset="-122"/>
                          <a:ea typeface="微软雅黑" panose="020B0503020204020204" pitchFamily="34" charset="-122"/>
                          <a:sym typeface="+mn-ea"/>
                        </a:rPr>
                        <a:t>《广东省政策性农业保险实施方案（2024-2026年）》（粤财金〔2023〕35号）</a:t>
                      </a:r>
                      <a:r>
                        <a:rPr lang="zh-CN"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调整</a:t>
                      </a:r>
                      <a:endParaRPr lang="zh-CN"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50000"/>
                        </a:lnSpc>
                        <a:buNone/>
                      </a:pPr>
                      <a:r>
                        <a:rPr lang="zh-CN"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鼓励各区对中央、省级财政补贴型险种，市级创新险种进行升级改造，增加产量、价格、收入等保险责任，但不得缩减保险责任范围。</a:t>
                      </a:r>
                      <a:endParaRPr lang="zh-CN" alt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5" name="圆角矩形 31"/>
          <p:cNvSpPr/>
          <p:nvPr/>
        </p:nvSpPr>
        <p:spPr>
          <a:xfrm>
            <a:off x="4618990" y="963930"/>
            <a:ext cx="1841500" cy="436880"/>
          </a:xfrm>
          <a:prstGeom prst="roundRect">
            <a:avLst>
              <a:gd name="adj" fmla="val 16667"/>
            </a:avLst>
          </a:prstGeom>
          <a:solidFill>
            <a:schemeClr val="accent1">
              <a:alpha val="65000"/>
            </a:schemeClr>
          </a:solidFill>
          <a:ln w="6350">
            <a:noFill/>
          </a:ln>
        </p:spPr>
        <p:txBody>
          <a:bodyPr lIns="90170" tIns="46990" rIns="90170" bIns="46990" anchor="ctr" anchorCtr="0"/>
          <a:lstStyle/>
          <a:p>
            <a:pPr algn="ct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省文件精神</a:t>
            </a:r>
            <a:endPar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Line 34"/>
          <p:cNvSpPr/>
          <p:nvPr/>
        </p:nvSpPr>
        <p:spPr>
          <a:xfrm>
            <a:off x="0" y="897255"/>
            <a:ext cx="12188825" cy="0"/>
          </a:xfrm>
          <a:prstGeom prst="line">
            <a:avLst/>
          </a:prstGeom>
          <a:ln w="60325" cap="flat" cmpd="thinThick">
            <a:solidFill>
              <a:srgbClr val="003300"/>
            </a:solidFill>
            <a:prstDash val="solid"/>
            <a:miter/>
            <a:headEnd type="none" w="med" len="med"/>
            <a:tailEnd type="none" w="med" len="med"/>
          </a:ln>
        </p:spPr>
      </p:sp>
      <p:sp>
        <p:nvSpPr>
          <p:cNvPr id="8" name="圆角矩形 31"/>
          <p:cNvSpPr/>
          <p:nvPr/>
        </p:nvSpPr>
        <p:spPr>
          <a:xfrm>
            <a:off x="8498205" y="977900"/>
            <a:ext cx="2070735" cy="426085"/>
          </a:xfrm>
          <a:prstGeom prst="roundRect">
            <a:avLst>
              <a:gd name="adj" fmla="val 16667"/>
            </a:avLst>
          </a:prstGeom>
          <a:noFill/>
          <a:ln w="6350">
            <a:solidFill>
              <a:schemeClr val="accent1"/>
            </a:solidFill>
          </a:ln>
        </p:spPr>
        <p:txBody>
          <a:bodyPr lIns="90170" tIns="46990" rIns="90170" bIns="46990" anchor="ctr" anchorCtr="0"/>
          <a:lstStyle/>
          <a:p>
            <a:pPr algn="ctr"/>
            <a:r>
              <a:rPr lang="zh-CN" altLang="en-US" sz="1800" b="1" dirty="0">
                <a:solidFill>
                  <a:srgbClr val="339966"/>
                </a:solidFill>
                <a:latin typeface="微软雅黑" panose="020B0503020204020204" pitchFamily="34" charset="-122"/>
                <a:ea typeface="微软雅黑" panose="020B0503020204020204" pitchFamily="34" charset="-122"/>
                <a:sym typeface="微软雅黑" panose="020B0503020204020204" pitchFamily="34" charset="-122"/>
              </a:rPr>
              <a:t>主要依据及</a:t>
            </a:r>
            <a:r>
              <a:rPr lang="zh-CN" altLang="en-US" sz="1800" b="1" dirty="0">
                <a:solidFill>
                  <a:srgbClr val="339966"/>
                </a:solidFill>
                <a:latin typeface="微软雅黑" panose="020B0503020204020204" pitchFamily="34" charset="-122"/>
                <a:ea typeface="微软雅黑" panose="020B0503020204020204" pitchFamily="34" charset="-122"/>
                <a:sym typeface="微软雅黑" panose="020B0503020204020204" pitchFamily="34" charset="-122"/>
              </a:rPr>
              <a:t>理由</a:t>
            </a:r>
            <a:endParaRPr lang="zh-CN" altLang="en-US" sz="1800" b="1" dirty="0">
              <a:solidFill>
                <a:srgbClr val="33996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26" name="圆角矩形 30"/>
          <p:cNvSpPr/>
          <p:nvPr/>
        </p:nvSpPr>
        <p:spPr>
          <a:xfrm>
            <a:off x="1299845" y="972185"/>
            <a:ext cx="1714500" cy="436880"/>
          </a:xfrm>
          <a:prstGeom prst="roundRect">
            <a:avLst>
              <a:gd name="adj" fmla="val 16667"/>
            </a:avLst>
          </a:prstGeom>
          <a:solidFill>
            <a:schemeClr val="accent1">
              <a:alpha val="75000"/>
            </a:schemeClr>
          </a:solidFill>
          <a:ln w="6350" cap="flat" cmpd="sng">
            <a:solidFill>
              <a:schemeClr val="accent1"/>
            </a:solidFill>
            <a:prstDash val="solid"/>
            <a:headEnd type="none" w="med" len="med"/>
            <a:tailEnd type="none" w="med" len="med"/>
          </a:ln>
        </p:spPr>
        <p:txBody>
          <a:bodyPr lIns="90170" tIns="46990" rIns="90170" bIns="46990" anchor="ctr" anchorCtr="0"/>
          <a:lstStyle/>
          <a:p>
            <a:pPr algn="ct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主要内容变化</a:t>
            </a: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a:t>
            </a:r>
            <a:endPar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28" name="标题 1"/>
          <p:cNvSpPr>
            <a:spLocks noGrp="1"/>
          </p:cNvSpPr>
          <p:nvPr>
            <p:ph type="title"/>
          </p:nvPr>
        </p:nvSpPr>
        <p:spPr>
          <a:xfrm>
            <a:off x="177800" y="263525"/>
            <a:ext cx="11056938" cy="700088"/>
          </a:xfrm>
          <a:noFill/>
          <a:ln>
            <a:noFill/>
          </a:ln>
        </p:spPr>
        <p:txBody>
          <a:bodyPr/>
          <a:lstStyle/>
          <a:p>
            <a:pPr marL="0" indent="0" eaLnBrk="1" hangingPunct="1"/>
            <a:r>
              <a:rPr lang="zh-CN" altLang="en-US" dirty="0">
                <a:solidFill>
                  <a:srgbClr val="080808"/>
                </a:solidFill>
              </a:rPr>
              <a:t>3-</a:t>
            </a:r>
            <a:r>
              <a:rPr lang="en-US" altLang="zh-CN" dirty="0">
                <a:solidFill>
                  <a:srgbClr val="080808"/>
                </a:solidFill>
              </a:rPr>
              <a:t>2</a:t>
            </a:r>
            <a:r>
              <a:rPr lang="zh-CN" altLang="en-US" dirty="0">
                <a:solidFill>
                  <a:srgbClr val="080808"/>
                </a:solidFill>
              </a:rPr>
              <a:t> 参保对象</a:t>
            </a:r>
            <a:endParaRPr lang="zh-CN" altLang="en-US" dirty="0">
              <a:solidFill>
                <a:srgbClr val="080808"/>
              </a:solidFill>
            </a:endParaRPr>
          </a:p>
        </p:txBody>
      </p:sp>
      <p:sp>
        <p:nvSpPr>
          <p:cNvPr id="25634" name="Line 34"/>
          <p:cNvSpPr/>
          <p:nvPr/>
        </p:nvSpPr>
        <p:spPr>
          <a:xfrm>
            <a:off x="0" y="892175"/>
            <a:ext cx="12188825" cy="0"/>
          </a:xfrm>
          <a:prstGeom prst="line">
            <a:avLst/>
          </a:prstGeom>
          <a:ln w="60325" cap="flat" cmpd="thinThick">
            <a:solidFill>
              <a:srgbClr val="003300"/>
            </a:solidFill>
            <a:prstDash val="solid"/>
            <a:miter/>
            <a:headEnd type="none" w="med" len="med"/>
            <a:tailEnd type="none" w="med" len="med"/>
          </a:ln>
        </p:spPr>
      </p:sp>
      <p:graphicFrame>
        <p:nvGraphicFramePr>
          <p:cNvPr id="6" name="表格 5"/>
          <p:cNvGraphicFramePr/>
          <p:nvPr>
            <p:custDataLst>
              <p:tags r:id="rId1"/>
            </p:custDataLst>
          </p:nvPr>
        </p:nvGraphicFramePr>
        <p:xfrm>
          <a:off x="344170" y="1764030"/>
          <a:ext cx="11154410" cy="4479925"/>
        </p:xfrm>
        <a:graphic>
          <a:graphicData uri="http://schemas.openxmlformats.org/drawingml/2006/table">
            <a:tbl>
              <a:tblPr firstRow="1" bandRow="1">
                <a:tableStyleId>{5C22544A-7EE6-4342-B048-85BDC9FD1C3A}</a:tableStyleId>
              </a:tblPr>
              <a:tblGrid>
                <a:gridCol w="2675890"/>
                <a:gridCol w="5090160"/>
                <a:gridCol w="3388360"/>
              </a:tblGrid>
              <a:tr h="4479925">
                <a:tc>
                  <a:txBody>
                    <a:bodyPr/>
                    <a:lstStyle/>
                    <a:p>
                      <a:pPr indent="0" algn="just" fontAlgn="auto">
                        <a:lnSpc>
                          <a:spcPct val="150000"/>
                        </a:lnSpc>
                        <a:buNone/>
                      </a:pPr>
                      <a:r>
                        <a:rPr sz="1200" b="0">
                          <a:solidFill>
                            <a:srgbClr val="000000"/>
                          </a:solidFill>
                          <a:latin typeface="微软雅黑" panose="020B0503020204020204" pitchFamily="34" charset="-122"/>
                          <a:ea typeface="微软雅黑" panose="020B0503020204020204" pitchFamily="34" charset="-122"/>
                        </a:rPr>
                        <a:t>种养场所必须不在禁养区、禁种区、政府行蓄洪区范围内,</a:t>
                      </a:r>
                      <a:r>
                        <a:rPr sz="1200" b="1">
                          <a:solidFill>
                            <a:srgbClr val="000000"/>
                          </a:solidFill>
                          <a:latin typeface="微软雅黑" panose="020B0503020204020204" pitchFamily="34" charset="-122"/>
                          <a:ea typeface="微软雅黑" panose="020B0503020204020204" pitchFamily="34" charset="-122"/>
                        </a:rPr>
                        <a:t>其中畜禽养殖场养殖废弃物排放符合环保要求；生猪类养殖需按照强制免疫程序进行预防接种</a:t>
                      </a:r>
                      <a:r>
                        <a:rPr lang="zh-CN" sz="1200" b="1">
                          <a:solidFill>
                            <a:srgbClr val="000000"/>
                          </a:solidFill>
                          <a:latin typeface="微软雅黑" panose="020B0503020204020204" pitchFamily="34" charset="-122"/>
                          <a:ea typeface="微软雅黑" panose="020B0503020204020204" pitchFamily="34" charset="-122"/>
                        </a:rPr>
                        <a:t>。</a:t>
                      </a:r>
                      <a:endParaRPr lang="zh-CN" sz="1200" b="1">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just" fontAlgn="auto">
                        <a:lnSpc>
                          <a:spcPct val="150000"/>
                        </a:lnSpc>
                        <a:buClrTx/>
                        <a:buSzTx/>
                        <a:buFontTx/>
                        <a:buNone/>
                      </a:pPr>
                      <a:r>
                        <a:rPr lang="zh-CN" sz="1200" b="0">
                          <a:solidFill>
                            <a:srgbClr val="000000"/>
                          </a:solidFill>
                          <a:latin typeface="微软雅黑" panose="020B0503020204020204" pitchFamily="34" charset="-122"/>
                          <a:ea typeface="微软雅黑" panose="020B0503020204020204" pitchFamily="34" charset="-122"/>
                        </a:rPr>
                        <a:t>《广东省财政厅等4部门关于做好2023年农业保险工作的通知》中关于保险方案的要求，“保险方案明确了农业保险各险种的具体保额、费率和保险责任、理赔条件等，是有效发挥农业保险‘保防救赔’功能的重要载体和基础要件。各地要切实履行属地主体责任，高度重视农业保险方案的具体落地，确保保险责任涵盖本地区农业生产中的主要风险，防止简单照搬、套用示范条款、保额和费率，造成保险方案与实际情况脱节”。</a:t>
                      </a:r>
                      <a:endParaRPr lang="zh-CN" sz="12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just" fontAlgn="auto">
                        <a:lnSpc>
                          <a:spcPct val="150000"/>
                        </a:lnSpc>
                        <a:buClrTx/>
                        <a:buSzTx/>
                        <a:buFontTx/>
                        <a:buNone/>
                      </a:pPr>
                      <a:r>
                        <a:rPr lang="zh-CN" sz="1200" b="0" dirty="0">
                          <a:solidFill>
                            <a:srgbClr val="000000"/>
                          </a:solidFill>
                          <a:latin typeface="微软雅黑" panose="020B0503020204020204" pitchFamily="34" charset="-122"/>
                          <a:ea typeface="微软雅黑" panose="020B0503020204020204" pitchFamily="34" charset="-122"/>
                        </a:rPr>
                        <a:t>由于水产养殖排放标准目前存在较大争议，且目前正进行大规模尾水改造处理，如维持目前的要求，可能会对水产险种的承保理赔存在较大争议，</a:t>
                      </a:r>
                      <a:r>
                        <a:rPr lang="zh-CN" sz="1200" b="1" dirty="0">
                          <a:solidFill>
                            <a:srgbClr val="000000"/>
                          </a:solidFill>
                          <a:latin typeface="微软雅黑" panose="020B0503020204020204" pitchFamily="34" charset="-122"/>
                          <a:ea typeface="微软雅黑" panose="020B0503020204020204" pitchFamily="34" charset="-122"/>
                        </a:rPr>
                        <a:t>只保留畜禽养殖</a:t>
                      </a:r>
                      <a:r>
                        <a:rPr lang="zh-CN" sz="1200" b="1" dirty="0" smtClean="0">
                          <a:solidFill>
                            <a:srgbClr val="000000"/>
                          </a:solidFill>
                          <a:latin typeface="微软雅黑" panose="020B0503020204020204" pitchFamily="34" charset="-122"/>
                          <a:ea typeface="微软雅黑" panose="020B0503020204020204" pitchFamily="34" charset="-122"/>
                        </a:rPr>
                        <a:t>的</a:t>
                      </a:r>
                      <a:r>
                        <a:rPr lang="zh-CN" altLang="en-US" sz="1200" b="1" dirty="0" smtClean="0">
                          <a:solidFill>
                            <a:srgbClr val="000000"/>
                          </a:solidFill>
                          <a:latin typeface="微软雅黑" panose="020B0503020204020204" pitchFamily="34" charset="-122"/>
                          <a:ea typeface="微软雅黑" panose="020B0503020204020204" pitchFamily="34" charset="-122"/>
                        </a:rPr>
                        <a:t>具体</a:t>
                      </a:r>
                      <a:r>
                        <a:rPr lang="zh-CN" sz="1200" b="1" dirty="0" smtClean="0">
                          <a:solidFill>
                            <a:srgbClr val="000000"/>
                          </a:solidFill>
                          <a:latin typeface="微软雅黑" panose="020B0503020204020204" pitchFamily="34" charset="-122"/>
                          <a:ea typeface="微软雅黑" panose="020B0503020204020204" pitchFamily="34" charset="-122"/>
                        </a:rPr>
                        <a:t>要求</a:t>
                      </a:r>
                      <a:r>
                        <a:rPr lang="zh-CN" altLang="en-US" sz="1200" b="1" dirty="0" smtClean="0">
                          <a:solidFill>
                            <a:srgbClr val="000000"/>
                          </a:solidFill>
                          <a:latin typeface="微软雅黑" panose="020B0503020204020204" pitchFamily="34" charset="-122"/>
                          <a:ea typeface="微软雅黑" panose="020B0503020204020204" pitchFamily="34" charset="-122"/>
                        </a:rPr>
                        <a:t>，分别按照主管部门法律法规要求执行。</a:t>
                      </a:r>
                      <a:endParaRPr lang="zh-CN" sz="1200" b="1" dirty="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5" name="圆角矩形 31"/>
          <p:cNvSpPr/>
          <p:nvPr/>
        </p:nvSpPr>
        <p:spPr>
          <a:xfrm>
            <a:off x="4626610" y="1145540"/>
            <a:ext cx="1841500" cy="436880"/>
          </a:xfrm>
          <a:prstGeom prst="roundRect">
            <a:avLst>
              <a:gd name="adj" fmla="val 16667"/>
            </a:avLst>
          </a:prstGeom>
          <a:solidFill>
            <a:schemeClr val="accent1">
              <a:alpha val="65000"/>
            </a:schemeClr>
          </a:solidFill>
          <a:ln w="6350">
            <a:noFill/>
          </a:ln>
        </p:spPr>
        <p:txBody>
          <a:bodyPr lIns="90170" tIns="46990" rIns="90170" bIns="46990" anchor="ctr" anchorCtr="0"/>
          <a:lstStyle/>
          <a:p>
            <a:pPr algn="ct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省文件精神</a:t>
            </a:r>
            <a:endPar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Line 34"/>
          <p:cNvSpPr/>
          <p:nvPr/>
        </p:nvSpPr>
        <p:spPr>
          <a:xfrm>
            <a:off x="0" y="897255"/>
            <a:ext cx="12188825" cy="0"/>
          </a:xfrm>
          <a:prstGeom prst="line">
            <a:avLst/>
          </a:prstGeom>
          <a:ln w="60325" cap="flat" cmpd="thinThick">
            <a:solidFill>
              <a:srgbClr val="003300"/>
            </a:solidFill>
            <a:prstDash val="solid"/>
            <a:miter/>
            <a:headEnd type="none" w="med" len="med"/>
            <a:tailEnd type="none" w="med" len="med"/>
          </a:ln>
        </p:spPr>
      </p:sp>
      <p:sp>
        <p:nvSpPr>
          <p:cNvPr id="8" name="圆角矩形 31"/>
          <p:cNvSpPr/>
          <p:nvPr/>
        </p:nvSpPr>
        <p:spPr>
          <a:xfrm>
            <a:off x="8983980" y="1150620"/>
            <a:ext cx="2070735" cy="426085"/>
          </a:xfrm>
          <a:prstGeom prst="roundRect">
            <a:avLst>
              <a:gd name="adj" fmla="val 16667"/>
            </a:avLst>
          </a:prstGeom>
          <a:noFill/>
          <a:ln w="6350">
            <a:solidFill>
              <a:schemeClr val="accent1"/>
            </a:solidFill>
          </a:ln>
        </p:spPr>
        <p:txBody>
          <a:bodyPr lIns="90170" tIns="46990" rIns="90170" bIns="46990" anchor="ctr" anchorCtr="0"/>
          <a:lstStyle/>
          <a:p>
            <a:pPr algn="ctr"/>
            <a:r>
              <a:rPr lang="zh-CN" altLang="en-US" sz="1800" b="1" dirty="0">
                <a:solidFill>
                  <a:srgbClr val="339966"/>
                </a:solidFill>
                <a:latin typeface="微软雅黑" panose="020B0503020204020204" pitchFamily="34" charset="-122"/>
                <a:ea typeface="微软雅黑" panose="020B0503020204020204" pitchFamily="34" charset="-122"/>
                <a:sym typeface="微软雅黑" panose="020B0503020204020204" pitchFamily="34" charset="-122"/>
              </a:rPr>
              <a:t>主要依据及</a:t>
            </a:r>
            <a:r>
              <a:rPr lang="zh-CN" altLang="en-US" sz="1800" b="1" dirty="0">
                <a:solidFill>
                  <a:srgbClr val="339966"/>
                </a:solidFill>
                <a:latin typeface="微软雅黑" panose="020B0503020204020204" pitchFamily="34" charset="-122"/>
                <a:ea typeface="微软雅黑" panose="020B0503020204020204" pitchFamily="34" charset="-122"/>
                <a:sym typeface="微软雅黑" panose="020B0503020204020204" pitchFamily="34" charset="-122"/>
              </a:rPr>
              <a:t>理由</a:t>
            </a:r>
            <a:endParaRPr lang="zh-CN" altLang="en-US" sz="1800" b="1" dirty="0">
              <a:solidFill>
                <a:srgbClr val="33996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26" name="圆角矩形 30"/>
          <p:cNvSpPr/>
          <p:nvPr/>
        </p:nvSpPr>
        <p:spPr>
          <a:xfrm>
            <a:off x="750570" y="1145540"/>
            <a:ext cx="1714500" cy="436880"/>
          </a:xfrm>
          <a:prstGeom prst="roundRect">
            <a:avLst>
              <a:gd name="adj" fmla="val 16667"/>
            </a:avLst>
          </a:prstGeom>
          <a:solidFill>
            <a:schemeClr val="accent1">
              <a:alpha val="75000"/>
            </a:schemeClr>
          </a:solidFill>
          <a:ln w="6350" cap="flat" cmpd="sng">
            <a:solidFill>
              <a:schemeClr val="accent1"/>
            </a:solidFill>
            <a:prstDash val="solid"/>
            <a:headEnd type="none" w="med" len="med"/>
            <a:tailEnd type="none" w="med" len="med"/>
          </a:ln>
        </p:spPr>
        <p:txBody>
          <a:bodyPr lIns="90170" tIns="46990" rIns="90170" bIns="46990" anchor="ctr" anchorCtr="0"/>
          <a:lstStyle/>
          <a:p>
            <a:pPr algn="ct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主要内容变化</a:t>
            </a: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a:t>
            </a:r>
            <a:endPar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tags/tag1.xml><?xml version="1.0" encoding="utf-8"?>
<p:tagLst xmlns:p="http://schemas.openxmlformats.org/presentationml/2006/main">
  <p:tag name="TABLE_ENDDRAG_ORIGIN_RECT" val="777*409"/>
  <p:tag name="TABLE_ENDDRAG_RECT" val="92*113*777*409"/>
</p:tagLst>
</file>

<file path=ppt/tags/tag10.xml><?xml version="1.0" encoding="utf-8"?>
<p:tagLst xmlns:p="http://schemas.openxmlformats.org/presentationml/2006/main">
  <p:tag name="TABLE_ENDDRAG_ORIGIN_RECT" val="886*247"/>
  <p:tag name="TABLE_ENDDRAG_RECT" val="14*132*886*247"/>
</p:tagLst>
</file>

<file path=ppt/tags/tag11.xml><?xml version="1.0" encoding="utf-8"?>
<p:tagLst xmlns:p="http://schemas.openxmlformats.org/presentationml/2006/main">
  <p:tag name="TABLE_ENDDRAG_ORIGIN_RECT" val="879*387"/>
  <p:tag name="TABLE_ENDDRAG_RECT" val="21*115*879*387"/>
</p:tagLst>
</file>

<file path=ppt/tags/tag12.xml><?xml version="1.0" encoding="utf-8"?>
<p:tagLst xmlns:p="http://schemas.openxmlformats.org/presentationml/2006/main">
  <p:tag name="TABLE_ENDDRAG_ORIGIN_RECT" val="833*298"/>
  <p:tag name="TABLE_ENDDRAG_RECT" val="39*141*833*298"/>
</p:tagLst>
</file>

<file path=ppt/tags/tag13.xml><?xml version="1.0" encoding="utf-8"?>
<p:tagLst xmlns:p="http://schemas.openxmlformats.org/presentationml/2006/main">
  <p:tag name="TABLE_ENDDRAG_ORIGIN_RECT" val="848*341"/>
  <p:tag name="TABLE_ENDDRAG_RECT" val="49*141*848*341"/>
  <p:tag name="KSO_WM_UNIT_TABLE_BEAUTIFY" val="smartTable{588f07a5-9070-4f90-8778-2a07c7230a46}"/>
</p:tagLst>
</file>

<file path=ppt/tags/tag14.xml><?xml version="1.0" encoding="utf-8"?>
<p:tagLst xmlns:p="http://schemas.openxmlformats.org/presentationml/2006/main">
  <p:tag name="TABLE_ENDDRAG_ORIGIN_RECT" val="841*342"/>
  <p:tag name="TABLE_ENDDRAG_RECT" val="13*123*841*342"/>
  <p:tag name="KSO_WM_UNIT_TABLE_BEAUTIFY" val="smartTable{5a4481a9-c311-459d-83e7-e0272694cc24}"/>
</p:tagLst>
</file>

<file path=ppt/tags/tag15.xml><?xml version="1.0" encoding="utf-8"?>
<p:tagLst xmlns:p="http://schemas.openxmlformats.org/presentationml/2006/main">
  <p:tag name="TABLE_ENDDRAG_ORIGIN_RECT" val="864*394"/>
  <p:tag name="TABLE_ENDDRAG_RECT" val="21*115*864*394"/>
</p:tagLst>
</file>

<file path=ppt/tags/tag16.xml><?xml version="1.0" encoding="utf-8"?>
<p:tagLst xmlns:p="http://schemas.openxmlformats.org/presentationml/2006/main">
  <p:tag name="TABLE_ENDDRAG_ORIGIN_RECT" val="840*385"/>
  <p:tag name="TABLE_ENDDRAG_RECT" val="21*115*840*385"/>
  <p:tag name="KSO_WM_UNIT_TABLE_BEAUTIFY" val="smartTable{0303db0e-2a1b-4eba-9884-6cdef2ff2671}"/>
</p:tagLst>
</file>

<file path=ppt/tags/tag17.xml><?xml version="1.0" encoding="utf-8"?>
<p:tagLst xmlns:p="http://schemas.openxmlformats.org/presentationml/2006/main">
  <p:tag name="TABLE_ENDDRAG_ORIGIN_RECT" val="748*119"/>
  <p:tag name="TABLE_ENDDRAG_RECT" val="77*172*748*119"/>
</p:tagLst>
</file>

<file path=ppt/tags/tag18.xml><?xml version="1.0" encoding="utf-8"?>
<p:tagLst xmlns:p="http://schemas.openxmlformats.org/presentationml/2006/main">
  <p:tag name="TABLE_ENDDRAG_ORIGIN_RECT" val="904*467"/>
  <p:tag name="TABLE_ENDDRAG_RECT" val="5*75*904*467"/>
</p:tagLst>
</file>

<file path=ppt/tags/tag19.xml><?xml version="1.0" encoding="utf-8"?>
<p:tagLst xmlns:p="http://schemas.openxmlformats.org/presentationml/2006/main">
  <p:tag name="KSO_WM_UNIT_TABLE_BEAUTIFY" val="smartTable{9de89136-6853-45bd-87f3-0f34e43be5f5}"/>
  <p:tag name="TABLE_ENDDRAG_ORIGIN_RECT" val="852*373"/>
  <p:tag name="TABLE_ENDDRAG_RECT" val="46*75*852*373"/>
</p:tagLst>
</file>

<file path=ppt/tags/tag2.xml><?xml version="1.0" encoding="utf-8"?>
<p:tagLst xmlns:p="http://schemas.openxmlformats.org/presentationml/2006/main">
  <p:tag name="TABLE_ENDDRAG_ORIGIN_RECT" val="863*348"/>
  <p:tag name="TABLE_ENDDRAG_RECT" val="21*115*863*348"/>
  <p:tag name="KSO_WM_UNIT_TABLE_BEAUTIFY" val="smartTable{72b2bdef-8cf2-45b4-b918-95db09681b61}"/>
</p:tagLst>
</file>

<file path=ppt/tags/tag20.xml><?xml version="1.0" encoding="utf-8"?>
<p:tagLst xmlns:p="http://schemas.openxmlformats.org/presentationml/2006/main">
  <p:tag name="TABLE_ENDDRAG_ORIGIN_RECT" val="817*405"/>
  <p:tag name="TABLE_ENDDRAG_RECT" val="21*120*817*405"/>
  <p:tag name="KSO_WM_UNIT_TABLE_BEAUTIFY" val="smartTable{35a43ba0-4874-4bd6-b65e-144ca08720f7}"/>
</p:tagLst>
</file>

<file path=ppt/tags/tag21.xml><?xml version="1.0" encoding="utf-8"?>
<p:tagLst xmlns:p="http://schemas.openxmlformats.org/presentationml/2006/main">
  <p:tag name="TABLE_ENDDRAG_ORIGIN_RECT" val="933*518"/>
  <p:tag name="TABLE_ENDDRAG_RECT" val="12*122*933*518"/>
</p:tagLst>
</file>

<file path=ppt/tags/tag22.xml><?xml version="1.0" encoding="utf-8"?>
<p:tagLst xmlns:p="http://schemas.openxmlformats.org/presentationml/2006/main">
  <p:tag name="KSO_WPP_MARK_KEY" val="7422507e-f60c-47d4-a529-74d3df44f754"/>
  <p:tag name="COMMONDATA" val="eyJoZGlkIjoiNjEwZGI4MzhiOWUzMTE1NTg4OGNhNzg0ODdkNzJhZWEifQ=="/>
  <p:tag name="commondata" val="eyJoZGlkIjoiYzU4YmQ1ZjA3NmU5OGViNDY3ZDczM2M0MTNkMWJiZjUifQ=="/>
</p:tagLst>
</file>

<file path=ppt/tags/tag3.xml><?xml version="1.0" encoding="utf-8"?>
<p:tagLst xmlns:p="http://schemas.openxmlformats.org/presentationml/2006/main">
  <p:tag name="TABLE_ENDDRAG_ORIGIN_RECT" val="902*421"/>
  <p:tag name="TABLE_ENDDRAG_RECT" val="28*116*902*421"/>
</p:tagLst>
</file>

<file path=ppt/tags/tag4.xml><?xml version="1.0" encoding="utf-8"?>
<p:tagLst xmlns:p="http://schemas.openxmlformats.org/presentationml/2006/main">
  <p:tag name="TABLE_ENDDRAG_ORIGIN_RECT" val="877*401"/>
  <p:tag name="TABLE_ENDDRAG_RECT" val="20*126*877*401"/>
</p:tagLst>
</file>

<file path=ppt/tags/tag5.xml><?xml version="1.0" encoding="utf-8"?>
<p:tagLst xmlns:p="http://schemas.openxmlformats.org/presentationml/2006/main">
  <p:tag name="TABLE_ENDDRAG_ORIGIN_RECT" val="869*352"/>
  <p:tag name="TABLE_ENDDRAG_RECT" val="27*138*869*352"/>
</p:tagLst>
</file>

<file path=ppt/tags/tag6.xml><?xml version="1.0" encoding="utf-8"?>
<p:tagLst xmlns:p="http://schemas.openxmlformats.org/presentationml/2006/main">
  <p:tag name="TABLE_ENDDRAG_ORIGIN_RECT" val="886*388"/>
  <p:tag name="TABLE_ENDDRAG_RECT" val="21*115*886*388"/>
</p:tagLst>
</file>

<file path=ppt/tags/tag7.xml><?xml version="1.0" encoding="utf-8"?>
<p:tagLst xmlns:p="http://schemas.openxmlformats.org/presentationml/2006/main">
  <p:tag name="TABLE_ENDDRAG_ORIGIN_RECT" val="880*406"/>
  <p:tag name="TABLE_ENDDRAG_RECT" val="21*115*880*406"/>
</p:tagLst>
</file>

<file path=ppt/tags/tag8.xml><?xml version="1.0" encoding="utf-8"?>
<p:tagLst xmlns:p="http://schemas.openxmlformats.org/presentationml/2006/main">
  <p:tag name="TABLE_ENDDRAG_ORIGIN_RECT" val="870*399"/>
  <p:tag name="TABLE_ENDDRAG_RECT" val="21*115*870*399"/>
</p:tagLst>
</file>

<file path=ppt/tags/tag9.xml><?xml version="1.0" encoding="utf-8"?>
<p:tagLst xmlns:p="http://schemas.openxmlformats.org/presentationml/2006/main">
  <p:tag name="TABLE_ENDDRAG_ORIGIN_RECT" val="898*409"/>
  <p:tag name="TABLE_ENDDRAG_RECT" val="21*115*898*409"/>
  <p:tag name="KSO_WM_UNIT_TABLE_BEAUTIFY" val="smartTable{cdff110a-0334-4508-816b-fdeb14112b0e}"/>
</p:tagLst>
</file>

<file path=ppt/theme/theme1.xml><?xml version="1.0" encoding="utf-8"?>
<a:theme xmlns:a="http://schemas.openxmlformats.org/drawingml/2006/main" name="A000120140530A99PPBG">
  <a:themeElements>
    <a:clrScheme name="">
      <a:dk1>
        <a:srgbClr val="3D3F41"/>
      </a:dk1>
      <a:lt1>
        <a:srgbClr val="FFFFFF"/>
      </a:lt1>
      <a:dk2>
        <a:srgbClr val="454749"/>
      </a:dk2>
      <a:lt2>
        <a:srgbClr val="FFFFFF"/>
      </a:lt2>
      <a:accent1>
        <a:srgbClr val="339966"/>
      </a:accent1>
      <a:accent2>
        <a:srgbClr val="A57DA5"/>
      </a:accent2>
      <a:accent3>
        <a:srgbClr val="FFFFFF"/>
      </a:accent3>
      <a:accent4>
        <a:srgbClr val="333436"/>
      </a:accent4>
      <a:accent5>
        <a:srgbClr val="ADCAB8"/>
      </a:accent5>
      <a:accent6>
        <a:srgbClr val="957195"/>
      </a:accent6>
      <a:hlink>
        <a:srgbClr val="00B0F0"/>
      </a:hlink>
      <a:folHlink>
        <a:srgbClr val="00B0F0"/>
      </a:folHlink>
    </a:clrScheme>
    <a:fontScheme name="A000120140530A99PPBG">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A000120140530A99PPBG 1">
        <a:dk1>
          <a:srgbClr val="3D3F41"/>
        </a:dk1>
        <a:lt1>
          <a:srgbClr val="FFFFFF"/>
        </a:lt1>
        <a:dk2>
          <a:srgbClr val="454749"/>
        </a:dk2>
        <a:lt2>
          <a:srgbClr val="FFFFFF"/>
        </a:lt2>
        <a:accent1>
          <a:srgbClr val="003366"/>
        </a:accent1>
        <a:accent2>
          <a:srgbClr val="A57DA5"/>
        </a:accent2>
        <a:accent3>
          <a:srgbClr val="FFFFFF"/>
        </a:accent3>
        <a:accent4>
          <a:srgbClr val="333436"/>
        </a:accent4>
        <a:accent5>
          <a:srgbClr val="AAADB8"/>
        </a:accent5>
        <a:accent6>
          <a:srgbClr val="957195"/>
        </a:accent6>
        <a:hlink>
          <a:srgbClr val="00B0F0"/>
        </a:hlink>
        <a:folHlink>
          <a:srgbClr val="AFB2B4"/>
        </a:folHlink>
      </a:clrScheme>
      <a:clrMap bg1="lt1" tx1="dk1" bg2="lt2" tx2="dk2" accent1="accent1" accent2="accent2" accent3="accent3" accent4="accent4" accent5="accent5" accent6="accent6" hlink="hlink" folHlink="folHlink"/>
    </a:extraClrScheme>
    <a:extraClrScheme>
      <a:clrScheme name="A000120140530A99PPBG 2">
        <a:dk1>
          <a:srgbClr val="3D3F41"/>
        </a:dk1>
        <a:lt1>
          <a:srgbClr val="FFFFFF"/>
        </a:lt1>
        <a:dk2>
          <a:srgbClr val="454749"/>
        </a:dk2>
        <a:lt2>
          <a:srgbClr val="FFFFFF"/>
        </a:lt2>
        <a:accent1>
          <a:srgbClr val="339966"/>
        </a:accent1>
        <a:accent2>
          <a:srgbClr val="A57DA5"/>
        </a:accent2>
        <a:accent3>
          <a:srgbClr val="FFFFFF"/>
        </a:accent3>
        <a:accent4>
          <a:srgbClr val="333436"/>
        </a:accent4>
        <a:accent5>
          <a:srgbClr val="ADCAB8"/>
        </a:accent5>
        <a:accent6>
          <a:srgbClr val="957195"/>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3D3F41"/>
      </a:dk1>
      <a:lt1>
        <a:srgbClr val="FFFFFF"/>
      </a:lt1>
      <a:dk2>
        <a:srgbClr val="454749"/>
      </a:dk2>
      <a:lt2>
        <a:srgbClr val="FFFFFF"/>
      </a:lt2>
      <a:accent1>
        <a:srgbClr val="A3005B"/>
      </a:accent1>
      <a:accent2>
        <a:srgbClr val="A57DA5"/>
      </a:accent2>
      <a:accent3>
        <a:srgbClr val="FFFFFF"/>
      </a:accent3>
      <a:accent4>
        <a:srgbClr val="333436"/>
      </a:accent4>
      <a:accent5>
        <a:srgbClr val="CEAAB5"/>
      </a:accent5>
      <a:accent6>
        <a:srgbClr val="957195"/>
      </a:accent6>
      <a:hlink>
        <a:srgbClr val="00B0F0"/>
      </a:hlink>
      <a:folHlink>
        <a:srgbClr val="AFB2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19093</Words>
  <Application>WPS 演示</Application>
  <PresentationFormat>宽屏</PresentationFormat>
  <Paragraphs>1499</Paragraphs>
  <Slides>38</Slides>
  <Notes>2</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38</vt:i4>
      </vt:variant>
    </vt:vector>
  </HeadingPairs>
  <TitlesOfParts>
    <vt:vector size="54" baseType="lpstr">
      <vt:lpstr>Arial</vt:lpstr>
      <vt:lpstr>宋体</vt:lpstr>
      <vt:lpstr>Wingdings</vt:lpstr>
      <vt:lpstr>Arial Black</vt:lpstr>
      <vt:lpstr>微软雅黑</vt:lpstr>
      <vt:lpstr>Wingdings 2</vt:lpstr>
      <vt:lpstr>Wingdings</vt:lpstr>
      <vt:lpstr>幼圆</vt:lpstr>
      <vt:lpstr>Arial Unicode MS</vt:lpstr>
      <vt:lpstr>Times New Roman</vt:lpstr>
      <vt:lpstr>黑体</vt:lpstr>
      <vt:lpstr>方正小标宋简体</vt:lpstr>
      <vt:lpstr>仿宋_GB2312</vt:lpstr>
      <vt:lpstr>仿宋_GB2312</vt:lpstr>
      <vt:lpstr>仿宋</vt:lpstr>
      <vt:lpstr>A000120140530A99PPBG</vt:lpstr>
      <vt:lpstr>PowerPoint 演示文稿</vt:lpstr>
      <vt:lpstr>PowerPoint 演示文稿</vt:lpstr>
      <vt:lpstr>PowerPoint 演示文稿</vt:lpstr>
      <vt:lpstr>指导思想</vt:lpstr>
      <vt:lpstr>PowerPoint 演示文稿</vt:lpstr>
      <vt:lpstr>基本原则</vt:lpstr>
      <vt:lpstr>PowerPoint 演示文稿</vt:lpstr>
      <vt:lpstr>3-1 实施险种</vt:lpstr>
      <vt:lpstr>3-2 参保对象</vt:lpstr>
      <vt:lpstr>3-3 保险期间</vt:lpstr>
      <vt:lpstr>3-4 保险责任</vt:lpstr>
      <vt:lpstr>3-5 保险金额</vt:lpstr>
      <vt:lpstr>3-6 保险费率</vt:lpstr>
      <vt:lpstr>3-7 财政补贴承担比例</vt:lpstr>
      <vt:lpstr>PowerPoint 演示文稿</vt:lpstr>
      <vt:lpstr>承保理赔规则及赔付标准</vt:lpstr>
      <vt:lpstr>PowerPoint 演示文稿</vt:lpstr>
      <vt:lpstr>各区创新险种目标计划</vt:lpstr>
      <vt:lpstr>PowerPoint 演示文稿</vt:lpstr>
      <vt:lpstr>承保机构遴选</vt:lpstr>
      <vt:lpstr>PowerPoint 演示文稿</vt:lpstr>
      <vt:lpstr>保费补贴资金管理和监督</vt:lpstr>
      <vt:lpstr>PowerPoint 演示文稿</vt:lpstr>
      <vt:lpstr> “保防救赔”体系建设</vt:lpstr>
      <vt:lpstr>PowerPoint 演示文稿</vt:lpstr>
      <vt:lpstr> 职责分工</vt:lpstr>
      <vt:lpstr>PowerPoint 演示文稿</vt:lpstr>
      <vt:lpstr>附则</vt:lpstr>
      <vt:lpstr>PowerPoint 演示文稿</vt:lpstr>
      <vt:lpstr>佛山市市级创新险种单位保险保额、费率及财政补贴比例一览表（2024-2026年）</vt:lpstr>
      <vt:lpstr>PowerPoint 演示文稿</vt:lpstr>
      <vt:lpstr>佛山市主要水产品养殖物化成本分类明细表</vt:lpstr>
      <vt:lpstr>佛山市主要水产品养殖物化成本分类明细表</vt:lpstr>
      <vt:lpstr>PowerPoint 演示文稿</vt:lpstr>
      <vt:lpstr>佛山市主要花卉苗木种植物化成本分类明细参考表</vt:lpstr>
      <vt:lpstr>PowerPoint 演示文稿</vt:lpstr>
      <vt:lpstr>附件4：市级创新险种承保理赔操作规范及标准</vt:lpstr>
      <vt:lpstr>附件4：市级创新险种承保理赔操作规范及标准</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角落漫想</dc:creator>
  <cp:lastModifiedBy>唐丽芳</cp:lastModifiedBy>
  <cp:revision>37</cp:revision>
  <dcterms:created xsi:type="dcterms:W3CDTF">2014-06-03T07:56:00Z</dcterms:created>
  <dcterms:modified xsi:type="dcterms:W3CDTF">2024-04-28T01:35:42Z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2052-12.1.0.16729</vt:lpwstr>
  </property>
  <property fmtid="{D5CDD505-2E9C-101B-9397-08002B2CF9AE}" pid="3" name="ICV">
    <vt:lpwstr>D78757DF3E9C4CB19EB6F0DB495EA517_13</vt:lpwstr>
  </property>
</Properties>
</file>